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44"/>
  </p:notesMasterIdLst>
  <p:sldIdLst>
    <p:sldId id="319" r:id="rId2"/>
    <p:sldId id="257" r:id="rId3"/>
    <p:sldId id="320" r:id="rId4"/>
    <p:sldId id="321" r:id="rId5"/>
    <p:sldId id="262" r:id="rId6"/>
    <p:sldId id="276" r:id="rId7"/>
    <p:sldId id="261" r:id="rId8"/>
    <p:sldId id="278" r:id="rId9"/>
    <p:sldId id="258" r:id="rId10"/>
    <p:sldId id="283" r:id="rId11"/>
    <p:sldId id="282" r:id="rId12"/>
    <p:sldId id="281" r:id="rId13"/>
    <p:sldId id="287" r:id="rId14"/>
    <p:sldId id="286" r:id="rId15"/>
    <p:sldId id="285" r:id="rId16"/>
    <p:sldId id="284" r:id="rId17"/>
    <p:sldId id="288" r:id="rId18"/>
    <p:sldId id="289" r:id="rId19"/>
    <p:sldId id="291" r:id="rId20"/>
    <p:sldId id="292" r:id="rId21"/>
    <p:sldId id="290" r:id="rId22"/>
    <p:sldId id="322" r:id="rId23"/>
    <p:sldId id="293" r:id="rId24"/>
    <p:sldId id="294" r:id="rId25"/>
    <p:sldId id="323" r:id="rId26"/>
    <p:sldId id="295" r:id="rId27"/>
    <p:sldId id="324" r:id="rId28"/>
    <p:sldId id="297" r:id="rId29"/>
    <p:sldId id="298" r:id="rId30"/>
    <p:sldId id="317" r:id="rId31"/>
    <p:sldId id="316" r:id="rId32"/>
    <p:sldId id="300" r:id="rId33"/>
    <p:sldId id="314" r:id="rId34"/>
    <p:sldId id="315" r:id="rId35"/>
    <p:sldId id="313" r:id="rId36"/>
    <p:sldId id="311" r:id="rId37"/>
    <p:sldId id="306" r:id="rId38"/>
    <p:sldId id="318" r:id="rId39"/>
    <p:sldId id="305" r:id="rId40"/>
    <p:sldId id="309" r:id="rId41"/>
    <p:sldId id="310" r:id="rId42"/>
    <p:sldId id="325" r:id="rId4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CE5FC"/>
    <a:srgbClr val="F3F6FF"/>
    <a:srgbClr val="E3C5F5"/>
    <a:srgbClr val="FF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2645" autoAdjust="0"/>
    <p:restoredTop sz="90929"/>
  </p:normalViewPr>
  <p:slideViewPr>
    <p:cSldViewPr>
      <p:cViewPr>
        <p:scale>
          <a:sx n="73" d="100"/>
          <a:sy n="73" d="100"/>
        </p:scale>
        <p:origin x="-106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07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298B1D7-D0BC-4CE9-BE91-A1C2DB5C98E9}" type="slidenum">
              <a:rPr lang="en-US"/>
              <a:pPr/>
              <a:t>‹#›</a:t>
            </a:fld>
            <a:endParaRPr lang="en-US"/>
          </a:p>
        </p:txBody>
      </p:sp>
    </p:spTree>
    <p:extLst>
      <p:ext uri="{BB962C8B-B14F-4D97-AF65-F5344CB8AC3E}">
        <p14:creationId xmlns="" xmlns:p14="http://schemas.microsoft.com/office/powerpoint/2010/main" val="29224021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charset="0"/>
        <a:ea typeface="+mn-ea"/>
        <a:cs typeface="+mn-cs"/>
      </a:defRPr>
    </a:lvl1pPr>
    <a:lvl2pPr marL="457200" algn="l" rtl="0" fontAlgn="base">
      <a:spcBef>
        <a:spcPct val="30000"/>
      </a:spcBef>
      <a:spcAft>
        <a:spcPct val="0"/>
      </a:spcAft>
      <a:defRPr sz="1200" kern="1200">
        <a:solidFill>
          <a:schemeClr val="tx1"/>
        </a:solidFill>
        <a:latin typeface="Times New Roman" charset="0"/>
        <a:ea typeface="+mn-ea"/>
        <a:cs typeface="+mn-cs"/>
      </a:defRPr>
    </a:lvl2pPr>
    <a:lvl3pPr marL="914400" algn="l" rtl="0" fontAlgn="base">
      <a:spcBef>
        <a:spcPct val="30000"/>
      </a:spcBef>
      <a:spcAft>
        <a:spcPct val="0"/>
      </a:spcAft>
      <a:defRPr sz="1200" kern="1200">
        <a:solidFill>
          <a:schemeClr val="tx1"/>
        </a:solidFill>
        <a:latin typeface="Times New Roman" charset="0"/>
        <a:ea typeface="+mn-ea"/>
        <a:cs typeface="+mn-cs"/>
      </a:defRPr>
    </a:lvl3pPr>
    <a:lvl4pPr marL="1371600" algn="l" rtl="0" fontAlgn="base">
      <a:spcBef>
        <a:spcPct val="30000"/>
      </a:spcBef>
      <a:spcAft>
        <a:spcPct val="0"/>
      </a:spcAft>
      <a:defRPr sz="1200" kern="1200">
        <a:solidFill>
          <a:schemeClr val="tx1"/>
        </a:solidFill>
        <a:latin typeface="Times New Roman" charset="0"/>
        <a:ea typeface="+mn-ea"/>
        <a:cs typeface="+mn-cs"/>
      </a:defRPr>
    </a:lvl4pPr>
    <a:lvl5pPr marL="1828800" algn="l" rtl="0" fontAlgn="base">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598846-BEB0-45A6-99E9-F6F868F53B5F}" type="slidenum">
              <a:rPr lang="en-US"/>
              <a:pPr/>
              <a:t>8</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56494D5C-B5C4-47B9-91BF-013A26BC730C}"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BA1C5E-01E7-4D6C-AEC7-19ED957CAED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4D0A4-F412-4C72-AC01-D1D1415465A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A1EE-4DA9-4ACA-96BB-B4650E7A2B0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F8001D03-0740-40D6-8BE3-281395377DC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4D8241-BA7B-4990-AB0D-A8F0A5269C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DB8D13-1460-4B91-8FFA-7AA1CA2D60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78043E-F1AB-4C0C-AAD8-CE19ED5A13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4B093-0427-4548-9078-140BC580755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70420-996B-400D-8556-126073ED95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3A6DF-673D-4446-8A14-CE84791A8D3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E9D90111-1145-4D0F-8064-5AB36032E20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484784"/>
            <a:ext cx="7851648" cy="1828800"/>
          </a:xfrm>
        </p:spPr>
        <p:txBody>
          <a:bodyPr/>
          <a:lstStyle/>
          <a:p>
            <a:pPr algn="ctr"/>
            <a:r>
              <a:rPr lang="en-IN" dirty="0"/>
              <a:t>Speed </a:t>
            </a:r>
            <a:r>
              <a:rPr lang="en-IN" dirty="0" smtClean="0"/>
              <a:t>Measurement</a:t>
            </a:r>
            <a:br>
              <a:rPr lang="en-IN" dirty="0" smtClean="0"/>
            </a:br>
            <a:r>
              <a:rPr lang="en-IN" dirty="0" smtClean="0">
                <a:latin typeface="Andalus" pitchFamily="18" charset="-78"/>
                <a:cs typeface="Andalus" pitchFamily="18" charset="-78"/>
              </a:rPr>
              <a:t>Tachometer</a:t>
            </a:r>
            <a:endParaRPr lang="en-IN" dirty="0">
              <a:latin typeface="Andalus" pitchFamily="18" charset="-78"/>
              <a:cs typeface="Andalus" pitchFamily="18" charset="-78"/>
            </a:endParaRPr>
          </a:p>
        </p:txBody>
      </p:sp>
      <p:sp>
        <p:nvSpPr>
          <p:cNvPr id="3" name="Subtitle 2"/>
          <p:cNvSpPr>
            <a:spLocks noGrp="1"/>
          </p:cNvSpPr>
          <p:nvPr>
            <p:ph type="subTitle" idx="1"/>
          </p:nvPr>
        </p:nvSpPr>
        <p:spPr>
          <a:xfrm>
            <a:off x="827584" y="4725144"/>
            <a:ext cx="7854696" cy="1752600"/>
          </a:xfrm>
        </p:spPr>
        <p:txBody>
          <a:bodyPr/>
          <a:lstStyle/>
          <a:p>
            <a:endParaRPr lang="en-IN" dirty="0" smtClean="0"/>
          </a:p>
        </p:txBody>
      </p:sp>
    </p:spTree>
    <p:extLst>
      <p:ext uri="{BB962C8B-B14F-4D97-AF65-F5344CB8AC3E}">
        <p14:creationId xmlns="" xmlns:p14="http://schemas.microsoft.com/office/powerpoint/2010/main" val="730493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80928"/>
            <a:ext cx="8229600" cy="1143000"/>
          </a:xfrm>
        </p:spPr>
        <p:txBody>
          <a:bodyPr>
            <a:normAutofit fontScale="90000"/>
          </a:bodyPr>
          <a:lstStyle/>
          <a:p>
            <a:r>
              <a:rPr lang="en-IN" dirty="0"/>
              <a:t>Mechanical Tachometers</a:t>
            </a:r>
            <a:br>
              <a:rPr lang="en-IN" dirty="0"/>
            </a:b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10</a:t>
            </a:fld>
            <a:endParaRPr lang="en-US"/>
          </a:p>
        </p:txBody>
      </p:sp>
    </p:spTree>
    <p:extLst>
      <p:ext uri="{BB962C8B-B14F-4D97-AF65-F5344CB8AC3E}">
        <p14:creationId xmlns="" xmlns:p14="http://schemas.microsoft.com/office/powerpoint/2010/main" val="3428012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Revolution counter</a:t>
            </a:r>
          </a:p>
        </p:txBody>
      </p:sp>
      <p:sp>
        <p:nvSpPr>
          <p:cNvPr id="3" name="Content Placeholder 2"/>
          <p:cNvSpPr>
            <a:spLocks noGrp="1"/>
          </p:cNvSpPr>
          <p:nvPr>
            <p:ph idx="1"/>
          </p:nvPr>
        </p:nvSpPr>
        <p:spPr/>
        <p:txBody>
          <a:bodyPr>
            <a:normAutofit fontScale="92500" lnSpcReduction="20000"/>
          </a:bodyPr>
          <a:lstStyle/>
          <a:p>
            <a:r>
              <a:rPr lang="en-IN" dirty="0"/>
              <a:t>Revolution counter is used to measure an average of rational speed instead of instantaneous rotational speed. </a:t>
            </a:r>
          </a:p>
          <a:p>
            <a:r>
              <a:rPr lang="en-IN" dirty="0"/>
              <a:t>It consists of a worm gear that is usually attached to a spindle. It has two dials, an inner one and an outer one. </a:t>
            </a:r>
          </a:p>
          <a:p>
            <a:r>
              <a:rPr lang="en-IN" dirty="0"/>
              <a:t>The inner dials represent one revolution of the outer dials and the outer dials represent on revolution of the spindle. </a:t>
            </a:r>
          </a:p>
          <a:p>
            <a:r>
              <a:rPr lang="en-IN" dirty="0"/>
              <a:t>The tachometer has a stopwatch attached to the revolution counter and is used to indicated time.</a:t>
            </a:r>
          </a:p>
          <a:p>
            <a:r>
              <a:rPr lang="en-IN" dirty="0" smtClean="0"/>
              <a:t> </a:t>
            </a:r>
            <a:r>
              <a:rPr lang="en-IN" dirty="0"/>
              <a:t>These are limited to low speed engines and measure satisfactory </a:t>
            </a:r>
            <a:r>
              <a:rPr lang="en-IN" dirty="0" err="1"/>
              <a:t>upto</a:t>
            </a:r>
            <a:r>
              <a:rPr lang="en-IN" dirty="0"/>
              <a:t> 2000-3000r.p.m.</a:t>
            </a:r>
          </a:p>
        </p:txBody>
      </p:sp>
      <p:sp>
        <p:nvSpPr>
          <p:cNvPr id="5" name="Slide Number Placeholder 4"/>
          <p:cNvSpPr>
            <a:spLocks noGrp="1"/>
          </p:cNvSpPr>
          <p:nvPr>
            <p:ph type="sldNum" sz="quarter" idx="12"/>
          </p:nvPr>
        </p:nvSpPr>
        <p:spPr/>
        <p:txBody>
          <a:bodyPr/>
          <a:lstStyle/>
          <a:p>
            <a:fld id="{48A4A1EE-4DA9-4ACA-96BB-B4650E7A2B0C}" type="slidenum">
              <a:rPr lang="en-US" smtClean="0"/>
              <a:pPr/>
              <a:t>11</a:t>
            </a:fld>
            <a:endParaRPr lang="en-US"/>
          </a:p>
        </p:txBody>
      </p:sp>
    </p:spTree>
    <p:extLst>
      <p:ext uri="{BB962C8B-B14F-4D97-AF65-F5344CB8AC3E}">
        <p14:creationId xmlns="" xmlns:p14="http://schemas.microsoft.com/office/powerpoint/2010/main" val="2778284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Revolution </a:t>
            </a:r>
            <a:r>
              <a:rPr lang="en-IN" dirty="0" smtClean="0"/>
              <a:t>counter</a:t>
            </a:r>
            <a:endParaRPr lang="en-IN" dirty="0"/>
          </a:p>
        </p:txBody>
      </p:sp>
      <p:pic>
        <p:nvPicPr>
          <p:cNvPr id="3277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1042329" y="1600200"/>
            <a:ext cx="7059341" cy="470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12</a:t>
            </a:fld>
            <a:endParaRPr lang="en-US"/>
          </a:p>
        </p:txBody>
      </p:sp>
    </p:spTree>
    <p:extLst>
      <p:ext uri="{BB962C8B-B14F-4D97-AF65-F5344CB8AC3E}">
        <p14:creationId xmlns="" xmlns:p14="http://schemas.microsoft.com/office/powerpoint/2010/main" val="217799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Hand speed indicator</a:t>
            </a:r>
            <a:br>
              <a:rPr lang="en-IN" dirty="0"/>
            </a:br>
            <a:endParaRPr lang="en-IN" dirty="0"/>
          </a:p>
        </p:txBody>
      </p:sp>
      <p:sp>
        <p:nvSpPr>
          <p:cNvPr id="3" name="Content Placeholder 2"/>
          <p:cNvSpPr>
            <a:spLocks noGrp="1"/>
          </p:cNvSpPr>
          <p:nvPr>
            <p:ph idx="1"/>
          </p:nvPr>
        </p:nvSpPr>
        <p:spPr/>
        <p:txBody>
          <a:bodyPr/>
          <a:lstStyle/>
          <a:p>
            <a:r>
              <a:rPr lang="en-IN" dirty="0" smtClean="0"/>
              <a:t>Hand </a:t>
            </a:r>
            <a:r>
              <a:rPr lang="en-IN" dirty="0"/>
              <a:t>Speed Indicator </a:t>
            </a:r>
            <a:r>
              <a:rPr lang="en-IN" dirty="0" smtClean="0"/>
              <a:t> </a:t>
            </a:r>
            <a:r>
              <a:rPr lang="en-IN" dirty="0"/>
              <a:t>has an integral stopwatch and counter with automatic disconnect. </a:t>
            </a:r>
            <a:endParaRPr lang="en-IN" dirty="0" smtClean="0"/>
          </a:p>
          <a:p>
            <a:r>
              <a:rPr lang="en-IN" dirty="0" smtClean="0"/>
              <a:t>The </a:t>
            </a:r>
            <a:r>
              <a:rPr lang="en-IN" dirty="0"/>
              <a:t>spindle operates when brought in contact with shaft. </a:t>
            </a:r>
            <a:endParaRPr lang="en-IN" dirty="0" smtClean="0"/>
          </a:p>
          <a:p>
            <a:r>
              <a:rPr lang="en-IN" dirty="0" smtClean="0"/>
              <a:t>Counter </a:t>
            </a:r>
            <a:r>
              <a:rPr lang="en-IN" dirty="0"/>
              <a:t>does not function until start and wind button is </a:t>
            </a:r>
            <a:r>
              <a:rPr lang="en-IN" dirty="0" smtClean="0"/>
              <a:t>pressed </a:t>
            </a:r>
            <a:r>
              <a:rPr lang="en-IN" dirty="0"/>
              <a:t>to start watch and engage the clutch. </a:t>
            </a:r>
            <a:endParaRPr lang="en-IN" dirty="0" smtClean="0"/>
          </a:p>
          <a:p>
            <a:r>
              <a:rPr lang="en-IN" dirty="0" smtClean="0"/>
              <a:t>The </a:t>
            </a:r>
            <a:r>
              <a:rPr lang="en-IN" dirty="0"/>
              <a:t>instrument indicates average speed over short interval in </a:t>
            </a:r>
            <a:r>
              <a:rPr lang="en-IN" dirty="0" err="1"/>
              <a:t>r.p.m</a:t>
            </a:r>
            <a:r>
              <a:rPr lang="en-IN" dirty="0"/>
              <a:t> .</a:t>
            </a:r>
          </a:p>
        </p:txBody>
      </p:sp>
      <p:sp>
        <p:nvSpPr>
          <p:cNvPr id="5" name="Slide Number Placeholder 4"/>
          <p:cNvSpPr>
            <a:spLocks noGrp="1"/>
          </p:cNvSpPr>
          <p:nvPr>
            <p:ph type="sldNum" sz="quarter" idx="12"/>
          </p:nvPr>
        </p:nvSpPr>
        <p:spPr/>
        <p:txBody>
          <a:bodyPr/>
          <a:lstStyle/>
          <a:p>
            <a:fld id="{48A4A1EE-4DA9-4ACA-96BB-B4650E7A2B0C}" type="slidenum">
              <a:rPr lang="en-US" smtClean="0"/>
              <a:pPr/>
              <a:t>13</a:t>
            </a:fld>
            <a:endParaRPr lang="en-US"/>
          </a:p>
        </p:txBody>
      </p:sp>
    </p:spTree>
    <p:extLst>
      <p:ext uri="{BB962C8B-B14F-4D97-AF65-F5344CB8AC3E}">
        <p14:creationId xmlns="" xmlns:p14="http://schemas.microsoft.com/office/powerpoint/2010/main" val="3911664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Hand speed indicator</a:t>
            </a:r>
            <a:br>
              <a:rPr lang="en-IN" dirty="0"/>
            </a:br>
            <a:endParaRPr lang="en-IN" dirty="0"/>
          </a:p>
        </p:txBody>
      </p:sp>
      <p:pic>
        <p:nvPicPr>
          <p:cNvPr id="34819" name="Picture 3"/>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012160" y="954812"/>
            <a:ext cx="2181530" cy="3481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14</a:t>
            </a:fld>
            <a:endParaRPr lang="en-US"/>
          </a:p>
        </p:txBody>
      </p:sp>
      <p:pic>
        <p:nvPicPr>
          <p:cNvPr id="3482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36096" y="4437112"/>
            <a:ext cx="2857500"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738" y="1556792"/>
            <a:ext cx="4762500" cy="476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1317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Tachoscope</a:t>
            </a:r>
            <a:r>
              <a:rPr lang="en-IN" dirty="0"/>
              <a:t/>
            </a:r>
            <a:br>
              <a:rPr lang="en-IN" dirty="0"/>
            </a:br>
            <a:endParaRPr lang="en-IN" dirty="0"/>
          </a:p>
        </p:txBody>
      </p:sp>
      <p:sp>
        <p:nvSpPr>
          <p:cNvPr id="3" name="Content Placeholder 2"/>
          <p:cNvSpPr>
            <a:spLocks noGrp="1"/>
          </p:cNvSpPr>
          <p:nvPr>
            <p:ph idx="1"/>
          </p:nvPr>
        </p:nvSpPr>
        <p:spPr/>
        <p:txBody>
          <a:bodyPr/>
          <a:lstStyle/>
          <a:p>
            <a:r>
              <a:rPr lang="en-IN" dirty="0" err="1" smtClean="0"/>
              <a:t>Tachoscope</a:t>
            </a:r>
            <a:r>
              <a:rPr lang="en-IN" dirty="0" smtClean="0"/>
              <a:t> </a:t>
            </a:r>
            <a:r>
              <a:rPr lang="en-IN" dirty="0"/>
              <a:t>consists of revolution </a:t>
            </a:r>
            <a:r>
              <a:rPr lang="en-IN" dirty="0" smtClean="0"/>
              <a:t>counter for </a:t>
            </a:r>
            <a:r>
              <a:rPr lang="en-IN" dirty="0"/>
              <a:t>timing device. </a:t>
            </a:r>
            <a:endParaRPr lang="en-IN" dirty="0" smtClean="0"/>
          </a:p>
          <a:p>
            <a:r>
              <a:rPr lang="en-IN" dirty="0" smtClean="0"/>
              <a:t>The </a:t>
            </a:r>
            <a:r>
              <a:rPr lang="en-IN" dirty="0"/>
              <a:t>two </a:t>
            </a:r>
            <a:r>
              <a:rPr lang="en-IN" dirty="0" smtClean="0"/>
              <a:t>components </a:t>
            </a:r>
            <a:r>
              <a:rPr lang="en-IN" dirty="0"/>
              <a:t>are integrally mounted and start simultaneously when contact point is pressed against rotating shaft</a:t>
            </a:r>
            <a:r>
              <a:rPr lang="en-IN" dirty="0" smtClean="0"/>
              <a:t>.</a:t>
            </a:r>
          </a:p>
          <a:p>
            <a:r>
              <a:rPr lang="en-IN" dirty="0" smtClean="0"/>
              <a:t> </a:t>
            </a:r>
            <a:r>
              <a:rPr lang="en-IN" dirty="0"/>
              <a:t>The rotational speed is computed from reading of counter and timer</a:t>
            </a:r>
            <a:r>
              <a:rPr lang="en-IN" dirty="0" smtClean="0"/>
              <a:t>.</a:t>
            </a:r>
          </a:p>
          <a:p>
            <a:r>
              <a:rPr lang="en-IN" dirty="0" smtClean="0"/>
              <a:t> </a:t>
            </a:r>
            <a:r>
              <a:rPr lang="en-IN" dirty="0"/>
              <a:t>Tachometer can be used to measure speeds </a:t>
            </a:r>
            <a:r>
              <a:rPr lang="en-IN" dirty="0" smtClean="0"/>
              <a:t>up to </a:t>
            </a:r>
            <a:r>
              <a:rPr lang="en-IN" dirty="0"/>
              <a:t>5000r.p.m.</a:t>
            </a:r>
          </a:p>
        </p:txBody>
      </p:sp>
      <p:sp>
        <p:nvSpPr>
          <p:cNvPr id="5" name="Slide Number Placeholder 4"/>
          <p:cNvSpPr>
            <a:spLocks noGrp="1"/>
          </p:cNvSpPr>
          <p:nvPr>
            <p:ph type="sldNum" sz="quarter" idx="12"/>
          </p:nvPr>
        </p:nvSpPr>
        <p:spPr/>
        <p:txBody>
          <a:bodyPr/>
          <a:lstStyle/>
          <a:p>
            <a:fld id="{48A4A1EE-4DA9-4ACA-96BB-B4650E7A2B0C}" type="slidenum">
              <a:rPr lang="en-US" smtClean="0"/>
              <a:pPr/>
              <a:t>15</a:t>
            </a:fld>
            <a:endParaRPr lang="en-US"/>
          </a:p>
        </p:txBody>
      </p:sp>
    </p:spTree>
    <p:extLst>
      <p:ext uri="{BB962C8B-B14F-4D97-AF65-F5344CB8AC3E}">
        <p14:creationId xmlns="" xmlns:p14="http://schemas.microsoft.com/office/powerpoint/2010/main" val="1576901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Tachoscope</a:t>
            </a:r>
            <a:endParaRPr lang="en-IN" dirty="0"/>
          </a:p>
        </p:txBody>
      </p:sp>
      <p:pic>
        <p:nvPicPr>
          <p:cNvPr id="35842"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1128837" y="1600200"/>
            <a:ext cx="6886325" cy="470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16</a:t>
            </a:fld>
            <a:endParaRPr lang="en-US"/>
          </a:p>
        </p:txBody>
      </p:sp>
    </p:spTree>
    <p:extLst>
      <p:ext uri="{BB962C8B-B14F-4D97-AF65-F5344CB8AC3E}">
        <p14:creationId xmlns="" xmlns:p14="http://schemas.microsoft.com/office/powerpoint/2010/main" val="3440765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Tachoscope</a:t>
            </a:r>
            <a:endParaRPr lang="en-IN" dirty="0"/>
          </a:p>
        </p:txBody>
      </p:sp>
      <p:pic>
        <p:nvPicPr>
          <p:cNvPr id="3686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1907759" y="1600200"/>
            <a:ext cx="5328481" cy="470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17</a:t>
            </a:fld>
            <a:endParaRPr lang="en-US"/>
          </a:p>
        </p:txBody>
      </p:sp>
    </p:spTree>
    <p:extLst>
      <p:ext uri="{BB962C8B-B14F-4D97-AF65-F5344CB8AC3E}">
        <p14:creationId xmlns="" xmlns:p14="http://schemas.microsoft.com/office/powerpoint/2010/main" val="2893738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Centrifugal tachometer</a:t>
            </a:r>
            <a:br>
              <a:rPr lang="en-IN" dirty="0"/>
            </a:br>
            <a:endParaRPr lang="en-IN" dirty="0"/>
          </a:p>
        </p:txBody>
      </p:sp>
      <p:sp>
        <p:nvSpPr>
          <p:cNvPr id="3" name="Content Placeholder 2"/>
          <p:cNvSpPr>
            <a:spLocks noGrp="1"/>
          </p:cNvSpPr>
          <p:nvPr>
            <p:ph idx="1"/>
          </p:nvPr>
        </p:nvSpPr>
        <p:spPr/>
        <p:txBody>
          <a:bodyPr/>
          <a:lstStyle/>
          <a:p>
            <a:r>
              <a:rPr lang="en-IN" dirty="0" smtClean="0"/>
              <a:t>Centrifugal Tachometer operates on principle that centrifugal force is proportional to speed of rotation.</a:t>
            </a:r>
          </a:p>
          <a:p>
            <a:r>
              <a:rPr lang="en-IN" dirty="0" smtClean="0"/>
              <a:t> It consists two balls arranged about spindle. Centrifugal force developed by these balls compress spring as function of speed positions pointer. </a:t>
            </a:r>
          </a:p>
          <a:p>
            <a:r>
              <a:rPr lang="en-IN" dirty="0" smtClean="0"/>
              <a:t>They are suitable for 4000r.p.m.</a:t>
            </a: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18</a:t>
            </a:fld>
            <a:endParaRPr lang="en-US"/>
          </a:p>
        </p:txBody>
      </p:sp>
    </p:spTree>
    <p:extLst>
      <p:ext uri="{BB962C8B-B14F-4D97-AF65-F5344CB8AC3E}">
        <p14:creationId xmlns="" xmlns:p14="http://schemas.microsoft.com/office/powerpoint/2010/main" val="3053240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Centrifugal tachometer</a:t>
            </a:r>
          </a:p>
        </p:txBody>
      </p:sp>
      <p:pic>
        <p:nvPicPr>
          <p:cNvPr id="37890"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25032" y="2348880"/>
            <a:ext cx="2246768" cy="3119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19</a:t>
            </a:fld>
            <a:endParaRPr lang="en-US"/>
          </a:p>
        </p:txBody>
      </p:sp>
      <p:sp>
        <p:nvSpPr>
          <p:cNvPr id="6" name="Rectangle 5"/>
          <p:cNvSpPr/>
          <p:nvPr/>
        </p:nvSpPr>
        <p:spPr>
          <a:xfrm>
            <a:off x="518822" y="5661247"/>
            <a:ext cx="8136904" cy="830997"/>
          </a:xfrm>
          <a:prstGeom prst="rect">
            <a:avLst/>
          </a:prstGeom>
        </p:spPr>
        <p:txBody>
          <a:bodyPr wrap="square">
            <a:spAutoFit/>
          </a:bodyPr>
          <a:lstStyle/>
          <a:p>
            <a:r>
              <a:rPr lang="en-IN" dirty="0" smtClean="0"/>
              <a:t>w = angular speed, 1 = shaft,</a:t>
            </a:r>
          </a:p>
          <a:p>
            <a:r>
              <a:rPr lang="en-IN" dirty="0" smtClean="0"/>
              <a:t>2 and 3 = masses, 4 = displacement-sensitive element.</a:t>
            </a:r>
            <a:endParaRPr lang="en-IN" dirty="0"/>
          </a:p>
        </p:txBody>
      </p:sp>
      <p:pic>
        <p:nvPicPr>
          <p:cNvPr id="3789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635896" y="2636912"/>
            <a:ext cx="4896544" cy="2495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78758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latin typeface="Algerian" pitchFamily="82" charset="0"/>
              </a:rPr>
              <a:t>Tachometer:</a:t>
            </a:r>
            <a:endParaRPr lang="en-US" dirty="0">
              <a:latin typeface="Algerian" pitchFamily="82" charset="0"/>
            </a:endParaRPr>
          </a:p>
        </p:txBody>
      </p:sp>
      <p:sp>
        <p:nvSpPr>
          <p:cNvPr id="3075" name="Rectangle 3"/>
          <p:cNvSpPr>
            <a:spLocks noGrp="1" noChangeArrowheads="1"/>
          </p:cNvSpPr>
          <p:nvPr>
            <p:ph idx="1"/>
          </p:nvPr>
        </p:nvSpPr>
        <p:spPr/>
        <p:txBody>
          <a:bodyPr>
            <a:normAutofit/>
          </a:bodyPr>
          <a:lstStyle/>
          <a:p>
            <a:pPr algn="just">
              <a:buNone/>
            </a:pPr>
            <a:r>
              <a:rPr lang="en-US" sz="4800" dirty="0">
                <a:latin typeface="Aparajita" pitchFamily="34" charset="0"/>
                <a:cs typeface="Aparajita" pitchFamily="34" charset="0"/>
              </a:rPr>
              <a:t>Tachometer is used for measuring rotational </a:t>
            </a:r>
            <a:r>
              <a:rPr lang="en-US" sz="4800" dirty="0" smtClean="0">
                <a:latin typeface="Aparajita" pitchFamily="34" charset="0"/>
                <a:cs typeface="Aparajita" pitchFamily="34" charset="0"/>
              </a:rPr>
              <a:t>speed of the shaft.  </a:t>
            </a:r>
          </a:p>
          <a:p>
            <a:pPr algn="just">
              <a:buNone/>
            </a:pPr>
            <a:r>
              <a:rPr lang="en-US" sz="4800" dirty="0" smtClean="0">
                <a:latin typeface="Aparajita" pitchFamily="34" charset="0"/>
                <a:cs typeface="Aparajita" pitchFamily="34" charset="0"/>
              </a:rPr>
              <a:t>Can </a:t>
            </a:r>
            <a:r>
              <a:rPr lang="en-US" sz="4800" dirty="0">
                <a:latin typeface="Aparajita" pitchFamily="34" charset="0"/>
                <a:cs typeface="Aparajita" pitchFamily="34" charset="0"/>
              </a:rPr>
              <a:t>also be used to measure flow of liquid by attaching a wheel with inclined </a:t>
            </a:r>
            <a:r>
              <a:rPr lang="en-US" sz="4800" dirty="0" smtClean="0">
                <a:latin typeface="Aparajita" pitchFamily="34" charset="0"/>
                <a:cs typeface="Aparajita" pitchFamily="34" charset="0"/>
              </a:rPr>
              <a:t>vanes.</a:t>
            </a:r>
            <a:endParaRPr lang="en-US" sz="4800" dirty="0">
              <a:latin typeface="Aparajita" pitchFamily="34" charset="0"/>
              <a:cs typeface="Aparajita" pitchFamily="34" charset="0"/>
            </a:endParaRPr>
          </a:p>
        </p:txBody>
      </p:sp>
      <p:sp>
        <p:nvSpPr>
          <p:cNvPr id="5" name="Slide Number Placeholder 5"/>
          <p:cNvSpPr>
            <a:spLocks noGrp="1"/>
          </p:cNvSpPr>
          <p:nvPr>
            <p:ph type="sldNum" sz="quarter" idx="12"/>
          </p:nvPr>
        </p:nvSpPr>
        <p:spPr/>
        <p:txBody>
          <a:bodyPr/>
          <a:lstStyle/>
          <a:p>
            <a:fld id="{6819B22C-6D99-4824-AC49-914F6E0BDB26}" type="slidenum">
              <a:rPr lang="en-US"/>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Resonance (vibrating read) tachometer</a:t>
            </a:r>
          </a:p>
        </p:txBody>
      </p:sp>
      <p:sp>
        <p:nvSpPr>
          <p:cNvPr id="3" name="Content Placeholder 2"/>
          <p:cNvSpPr>
            <a:spLocks noGrp="1"/>
          </p:cNvSpPr>
          <p:nvPr>
            <p:ph idx="1"/>
          </p:nvPr>
        </p:nvSpPr>
        <p:spPr/>
        <p:txBody>
          <a:bodyPr/>
          <a:lstStyle/>
          <a:p>
            <a:r>
              <a:rPr lang="en-IN" dirty="0" smtClean="0"/>
              <a:t>In Vibrating Read Tachometers </a:t>
            </a:r>
            <a:r>
              <a:rPr lang="en-IN" dirty="0"/>
              <a:t>a series of consecutively timed steel rods are used to determine speed on basis of </a:t>
            </a:r>
            <a:r>
              <a:rPr lang="en-IN" dirty="0" smtClean="0"/>
              <a:t>vibrations </a:t>
            </a:r>
            <a:r>
              <a:rPr lang="en-IN" dirty="0"/>
              <a:t>created by machine</a:t>
            </a:r>
            <a:r>
              <a:rPr lang="en-IN" dirty="0" smtClean="0"/>
              <a:t>.</a:t>
            </a:r>
          </a:p>
          <a:p>
            <a:r>
              <a:rPr lang="en-IN" dirty="0" smtClean="0"/>
              <a:t>One </a:t>
            </a:r>
            <a:r>
              <a:rPr lang="en-IN" dirty="0"/>
              <a:t>end of rod is fixed to a base which is kept in contact with any non-moving part of machine and other is attached to </a:t>
            </a:r>
            <a:r>
              <a:rPr lang="en-IN" dirty="0" smtClean="0"/>
              <a:t>calibrated </a:t>
            </a:r>
            <a:r>
              <a:rPr lang="en-IN" dirty="0"/>
              <a:t>scale. </a:t>
            </a:r>
            <a:endParaRPr lang="en-IN" dirty="0" smtClean="0"/>
          </a:p>
          <a:p>
            <a:r>
              <a:rPr lang="en-IN" dirty="0" smtClean="0"/>
              <a:t>These </a:t>
            </a:r>
            <a:r>
              <a:rPr lang="en-IN" dirty="0"/>
              <a:t>can be used in speed range of 600-10000 </a:t>
            </a:r>
            <a:r>
              <a:rPr lang="en-IN" dirty="0" smtClean="0"/>
              <a:t>rpm </a:t>
            </a:r>
            <a:r>
              <a:rPr lang="en-IN" dirty="0"/>
              <a:t>.</a:t>
            </a:r>
          </a:p>
        </p:txBody>
      </p:sp>
      <p:sp>
        <p:nvSpPr>
          <p:cNvPr id="5" name="Slide Number Placeholder 4"/>
          <p:cNvSpPr>
            <a:spLocks noGrp="1"/>
          </p:cNvSpPr>
          <p:nvPr>
            <p:ph type="sldNum" sz="quarter" idx="12"/>
          </p:nvPr>
        </p:nvSpPr>
        <p:spPr/>
        <p:txBody>
          <a:bodyPr/>
          <a:lstStyle/>
          <a:p>
            <a:fld id="{48A4A1EE-4DA9-4ACA-96BB-B4650E7A2B0C}" type="slidenum">
              <a:rPr lang="en-US" smtClean="0"/>
              <a:pPr/>
              <a:t>20</a:t>
            </a:fld>
            <a:endParaRPr lang="en-US"/>
          </a:p>
        </p:txBody>
      </p:sp>
    </p:spTree>
    <p:extLst>
      <p:ext uri="{BB962C8B-B14F-4D97-AF65-F5344CB8AC3E}">
        <p14:creationId xmlns="" xmlns:p14="http://schemas.microsoft.com/office/powerpoint/2010/main" val="3398706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Resonance (vibrating read) </a:t>
            </a:r>
            <a:r>
              <a:rPr lang="en-IN" dirty="0" smtClean="0"/>
              <a:t>tachometer</a:t>
            </a:r>
            <a:endParaRPr lang="en-IN" dirty="0"/>
          </a:p>
        </p:txBody>
      </p:sp>
      <p:pic>
        <p:nvPicPr>
          <p:cNvPr id="3891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3105150" y="2811462"/>
            <a:ext cx="2933700" cy="228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21</a:t>
            </a:fld>
            <a:endParaRPr lang="en-US"/>
          </a:p>
        </p:txBody>
      </p:sp>
    </p:spTree>
    <p:extLst>
      <p:ext uri="{BB962C8B-B14F-4D97-AF65-F5344CB8AC3E}">
        <p14:creationId xmlns="" xmlns:p14="http://schemas.microsoft.com/office/powerpoint/2010/main" val="1202684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LIMITATIONS OF MECHANICAL TACHOMETERS</a:t>
            </a:r>
            <a:endParaRPr lang="en-US" dirty="0"/>
          </a:p>
        </p:txBody>
      </p:sp>
      <p:sp>
        <p:nvSpPr>
          <p:cNvPr id="3" name="Content Placeholder 2"/>
          <p:cNvSpPr>
            <a:spLocks noGrp="1"/>
          </p:cNvSpPr>
          <p:nvPr>
            <p:ph idx="1"/>
          </p:nvPr>
        </p:nvSpPr>
        <p:spPr/>
        <p:txBody>
          <a:bodyPr/>
          <a:lstStyle/>
          <a:p>
            <a:pPr marL="514350" indent="-514350">
              <a:buClrTx/>
              <a:buSzPct val="110000"/>
              <a:buFont typeface="+mj-lt"/>
              <a:buAutoNum type="arabicParenR"/>
            </a:pPr>
            <a:r>
              <a:rPr lang="en-US" dirty="0" smtClean="0"/>
              <a:t>Mechanical tachometers imposes load on rotating shaft which they are connected therefore they absorb the power. Not applicable for shafts involving small power .</a:t>
            </a:r>
          </a:p>
          <a:p>
            <a:pPr marL="514350" indent="-514350">
              <a:buClrTx/>
              <a:buSzPct val="110000"/>
              <a:buFont typeface="+mj-lt"/>
              <a:buAutoNum type="arabicParenR"/>
            </a:pPr>
            <a:r>
              <a:rPr lang="en-US" dirty="0" smtClean="0"/>
              <a:t>More maintenance require.</a:t>
            </a:r>
          </a:p>
          <a:p>
            <a:pPr marL="514350" indent="-514350">
              <a:buClrTx/>
              <a:buSzPct val="110000"/>
              <a:buFont typeface="+mj-lt"/>
              <a:buAutoNum type="arabicParenR"/>
            </a:pPr>
            <a:r>
              <a:rPr lang="en-US" dirty="0" smtClean="0"/>
              <a:t>Faulty parts doesn’t give accurate reading.</a:t>
            </a:r>
          </a:p>
          <a:p>
            <a:pPr marL="514350" indent="-514350">
              <a:buClrTx/>
              <a:buSzPct val="110000"/>
              <a:buFont typeface="+mj-lt"/>
              <a:buAutoNum type="arabicParenR"/>
            </a:pPr>
            <a:r>
              <a:rPr lang="en-US" dirty="0" smtClean="0"/>
              <a:t>It is normally use an arrangement where in a counter is used for counting the numbers of revolution and a stop what is used for measurement of time.</a:t>
            </a:r>
          </a:p>
          <a:p>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852936"/>
            <a:ext cx="8229600" cy="1143000"/>
          </a:xfrm>
        </p:spPr>
        <p:txBody>
          <a:bodyPr>
            <a:normAutofit fontScale="90000"/>
          </a:bodyPr>
          <a:lstStyle/>
          <a:p>
            <a:r>
              <a:rPr lang="en-IN" dirty="0"/>
              <a:t>Electrical Tachometers</a:t>
            </a:r>
            <a:br>
              <a:rPr lang="en-IN" dirty="0"/>
            </a:b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23</a:t>
            </a:fld>
            <a:endParaRPr lang="en-US"/>
          </a:p>
        </p:txBody>
      </p:sp>
    </p:spTree>
    <p:extLst>
      <p:ext uri="{BB962C8B-B14F-4D97-AF65-F5344CB8AC3E}">
        <p14:creationId xmlns="" xmlns:p14="http://schemas.microsoft.com/office/powerpoint/2010/main" val="2375279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Eddy current or drag cup </a:t>
            </a:r>
            <a:r>
              <a:rPr lang="en-IN" dirty="0" smtClean="0"/>
              <a:t>tachometer</a:t>
            </a:r>
            <a:endParaRPr lang="en-IN" dirty="0"/>
          </a:p>
        </p:txBody>
      </p:sp>
      <p:sp>
        <p:nvSpPr>
          <p:cNvPr id="3" name="Content Placeholder 2"/>
          <p:cNvSpPr>
            <a:spLocks noGrp="1"/>
          </p:cNvSpPr>
          <p:nvPr>
            <p:ph idx="1"/>
          </p:nvPr>
        </p:nvSpPr>
        <p:spPr/>
        <p:txBody>
          <a:bodyPr>
            <a:normAutofit lnSpcReduction="10000"/>
          </a:bodyPr>
          <a:lstStyle/>
          <a:p>
            <a:r>
              <a:rPr lang="en-IN" dirty="0"/>
              <a:t>An eddy-current </a:t>
            </a:r>
            <a:r>
              <a:rPr lang="en-IN" dirty="0" smtClean="0"/>
              <a:t>tachometer </a:t>
            </a:r>
            <a:r>
              <a:rPr lang="en-IN" dirty="0"/>
              <a:t>uses the interaction of the magnetic fields generated by a permanent magnet and a rotor, whose speed of rotation is proportional to the eddy currents generated. </a:t>
            </a:r>
            <a:endParaRPr lang="en-IN" dirty="0" smtClean="0"/>
          </a:p>
          <a:p>
            <a:r>
              <a:rPr lang="en-IN" dirty="0" smtClean="0"/>
              <a:t>The </a:t>
            </a:r>
            <a:r>
              <a:rPr lang="en-IN" dirty="0"/>
              <a:t>currents tend to deflect a disk, which is mounted on the shaft and restrained by a spring, through a certain angle. </a:t>
            </a:r>
            <a:endParaRPr lang="en-IN" dirty="0" smtClean="0"/>
          </a:p>
          <a:p>
            <a:r>
              <a:rPr lang="en-IN" dirty="0" smtClean="0"/>
              <a:t>The </a:t>
            </a:r>
            <a:r>
              <a:rPr lang="en-IN" dirty="0"/>
              <a:t>deflection of the disk, which is rigidly connected to a pointer, is indicated on a dial.</a:t>
            </a:r>
          </a:p>
          <a:p>
            <a:r>
              <a:rPr lang="en-IN" dirty="0" smtClean="0"/>
              <a:t>Up to 12000 rpm</a:t>
            </a:r>
          </a:p>
          <a:p>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24</a:t>
            </a:fld>
            <a:endParaRPr lang="en-US"/>
          </a:p>
        </p:txBody>
      </p:sp>
    </p:spTree>
    <p:extLst>
      <p:ext uri="{BB962C8B-B14F-4D97-AF65-F5344CB8AC3E}">
        <p14:creationId xmlns="" xmlns:p14="http://schemas.microsoft.com/office/powerpoint/2010/main" val="1219682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8A4A1EE-4DA9-4ACA-96BB-B4650E7A2B0C}" type="slidenum">
              <a:rPr lang="en-US" smtClean="0"/>
              <a:pPr/>
              <a:t>25</a:t>
            </a:fld>
            <a:endParaRPr lang="en-US"/>
          </a:p>
        </p:txBody>
      </p:sp>
      <p:pic>
        <p:nvPicPr>
          <p:cNvPr id="5" name="Content Placeholder 4" descr="eddy current.gif"/>
          <p:cNvPicPr>
            <a:picLocks noGrp="1" noChangeAspect="1"/>
          </p:cNvPicPr>
          <p:nvPr>
            <p:ph idx="1"/>
          </p:nvPr>
        </p:nvPicPr>
        <p:blipFill>
          <a:blip r:embed="rId2" cstate="print"/>
          <a:stretch>
            <a:fillRect/>
          </a:stretch>
        </p:blipFill>
        <p:spPr>
          <a:xfrm>
            <a:off x="381000" y="3962400"/>
            <a:ext cx="7848600" cy="2667000"/>
          </a:xfrm>
          <a:prstGeom prst="rect">
            <a:avLst/>
          </a:prstGeom>
        </p:spPr>
      </p:pic>
      <p:pic>
        <p:nvPicPr>
          <p:cNvPr id="6" name="Picture 5"/>
          <p:cNvPicPr>
            <a:picLocks noChangeAspect="1"/>
          </p:cNvPicPr>
          <p:nvPr/>
        </p:nvPicPr>
        <p:blipFill rotWithShape="1">
          <a:blip r:embed="rId3" cstate="print">
            <a:extLst>
              <a:ext uri="{28A0092B-C50C-407E-A947-70E740481C1C}">
                <a14:useLocalDpi xmlns="" xmlns:a14="http://schemas.microsoft.com/office/drawing/2010/main" val="0"/>
              </a:ext>
            </a:extLst>
          </a:blip>
          <a:srcRect l="36770" r="1575"/>
          <a:stretch/>
        </p:blipFill>
        <p:spPr>
          <a:xfrm rot="16200000">
            <a:off x="2675583" y="-1684982"/>
            <a:ext cx="3107034" cy="7696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Eddy current or drag cup tachometer</a:t>
            </a:r>
          </a:p>
        </p:txBody>
      </p:sp>
      <p:pic>
        <p:nvPicPr>
          <p:cNvPr id="3993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39552" y="2204864"/>
            <a:ext cx="5472608" cy="403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26</a:t>
            </a:fld>
            <a:endParaRPr lang="en-US"/>
          </a:p>
        </p:txBody>
      </p:sp>
      <p:pic>
        <p:nvPicPr>
          <p:cNvPr id="3994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56176" y="2204864"/>
            <a:ext cx="2489448" cy="3744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04299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85800"/>
            <a:ext cx="8229600" cy="6019800"/>
          </a:xfrm>
        </p:spPr>
        <p:txBody>
          <a:bodyPr>
            <a:normAutofit fontScale="70000" lnSpcReduction="20000"/>
          </a:bodyPr>
          <a:lstStyle/>
          <a:p>
            <a:pPr algn="just">
              <a:lnSpc>
                <a:spcPct val="115000"/>
              </a:lnSpc>
              <a:spcAft>
                <a:spcPts val="1000"/>
              </a:spcAft>
            </a:pPr>
            <a:r>
              <a:rPr lang="en-US" b="1" dirty="0" smtClean="0">
                <a:latin typeface="Trebuchet MS" panose="020B0603020202020204" pitchFamily="34" charset="0"/>
                <a:ea typeface="SimSun" panose="02010600030101010101" pitchFamily="2" charset="-122"/>
                <a:cs typeface="Times New Roman" panose="02020603050405020304" pitchFamily="18" charset="0"/>
              </a:rPr>
              <a:t>Advantages :</a:t>
            </a:r>
            <a:r>
              <a:rPr lang="en-US" dirty="0" smtClean="0">
                <a:latin typeface="Trebuchet MS" panose="020B0603020202020204" pitchFamily="34" charset="0"/>
                <a:ea typeface="SimSun" panose="02010600030101010101" pitchFamily="2" charset="-122"/>
                <a:cs typeface="Times New Roman" panose="02020603050405020304" pitchFamily="18" charset="0"/>
              </a:rPr>
              <a:t> </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It has a linear relationship between output and rotational speed. </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It is rugged and inexpensive.</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It requires less maintenance. </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It gives ripple free output.</a:t>
            </a:r>
          </a:p>
          <a:p>
            <a:pPr algn="just">
              <a:lnSpc>
                <a:spcPct val="115000"/>
              </a:lnSpc>
              <a:spcAft>
                <a:spcPts val="1000"/>
              </a:spcAft>
            </a:pPr>
            <a:r>
              <a:rPr lang="en-US" b="1" dirty="0" smtClean="0">
                <a:latin typeface="Trebuchet MS" panose="020B0603020202020204" pitchFamily="34" charset="0"/>
                <a:ea typeface="SimSun" panose="02010600030101010101" pitchFamily="2" charset="-122"/>
                <a:cs typeface="Times New Roman" panose="02020603050405020304" pitchFamily="18" charset="0"/>
              </a:rPr>
              <a:t> Disadvantages : </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These tachometer are hard to calibrate.</a:t>
            </a:r>
          </a:p>
          <a:p>
            <a:pPr marL="457200" indent="-457200" algn="just">
              <a:lnSpc>
                <a:spcPct val="115000"/>
              </a:lnSpc>
              <a:spcAft>
                <a:spcPts val="1000"/>
              </a:spcAft>
              <a:buAutoNum type="arabicParenBoth"/>
            </a:pPr>
            <a:r>
              <a:rPr lang="en-US" dirty="0" smtClean="0">
                <a:latin typeface="Trebuchet MS" panose="020B0603020202020204" pitchFamily="34" charset="0"/>
                <a:ea typeface="SimSun" panose="02010600030101010101" pitchFamily="2" charset="-122"/>
                <a:cs typeface="Times New Roman" panose="02020603050405020304" pitchFamily="18" charset="0"/>
              </a:rPr>
              <a:t>At high speed, it has a non-linear relationship between speed and output. </a:t>
            </a:r>
          </a:p>
          <a:p>
            <a:pPr algn="just">
              <a:lnSpc>
                <a:spcPct val="115000"/>
              </a:lnSpc>
              <a:spcAft>
                <a:spcPts val="1000"/>
              </a:spcAft>
            </a:pPr>
            <a:r>
              <a:rPr lang="en-US" b="1" dirty="0" smtClean="0">
                <a:latin typeface="Trebuchet MS" panose="020B0603020202020204" pitchFamily="34" charset="0"/>
                <a:ea typeface="SimSun" panose="02010600030101010101" pitchFamily="2" charset="-122"/>
                <a:cs typeface="Times New Roman" panose="02020603050405020304" pitchFamily="18" charset="0"/>
              </a:rPr>
              <a:t>Applications :</a:t>
            </a:r>
          </a:p>
          <a:p>
            <a:pPr algn="just">
              <a:lnSpc>
                <a:spcPct val="115000"/>
              </a:lnSpc>
              <a:spcAft>
                <a:spcPts val="1000"/>
              </a:spcAft>
            </a:pPr>
            <a:r>
              <a:rPr lang="en-US" dirty="0" smtClean="0">
                <a:latin typeface="Trebuchet MS" panose="020B0603020202020204" pitchFamily="34" charset="0"/>
                <a:ea typeface="SimSun" panose="02010600030101010101" pitchFamily="2" charset="-122"/>
                <a:cs typeface="Times New Roman" panose="02020603050405020304" pitchFamily="18" charset="0"/>
              </a:rPr>
              <a:t> (1) Automobile speedometer works base on this principle. </a:t>
            </a:r>
          </a:p>
          <a:p>
            <a:pPr algn="just">
              <a:lnSpc>
                <a:spcPct val="115000"/>
              </a:lnSpc>
              <a:spcAft>
                <a:spcPts val="1000"/>
              </a:spcAft>
            </a:pPr>
            <a:r>
              <a:rPr lang="en-US" dirty="0" smtClean="0">
                <a:latin typeface="Trebuchet MS" panose="020B0603020202020204" pitchFamily="34" charset="0"/>
                <a:ea typeface="SimSun" panose="02010600030101010101" pitchFamily="2" charset="-122"/>
                <a:cs typeface="Times New Roman" panose="02020603050405020304" pitchFamily="18" charset="0"/>
              </a:rPr>
              <a:t> (2) Locomotive speed is measured by this tachometer after some modifications. </a:t>
            </a:r>
          </a:p>
          <a:p>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D.C. </a:t>
            </a:r>
            <a:r>
              <a:rPr lang="en-IN" dirty="0" err="1" smtClean="0"/>
              <a:t>Tachogenerator</a:t>
            </a:r>
            <a:endParaRPr lang="en-IN" dirty="0"/>
          </a:p>
        </p:txBody>
      </p:sp>
      <p:sp>
        <p:nvSpPr>
          <p:cNvPr id="3" name="Content Placeholder 2"/>
          <p:cNvSpPr>
            <a:spLocks noGrp="1"/>
          </p:cNvSpPr>
          <p:nvPr>
            <p:ph idx="1"/>
          </p:nvPr>
        </p:nvSpPr>
        <p:spPr/>
        <p:txBody>
          <a:bodyPr>
            <a:normAutofit fontScale="77500" lnSpcReduction="20000"/>
          </a:bodyPr>
          <a:lstStyle/>
          <a:p>
            <a:pPr fontAlgn="t"/>
            <a:r>
              <a:rPr lang="en-IN" dirty="0" smtClean="0"/>
              <a:t>In </a:t>
            </a:r>
            <a:r>
              <a:rPr lang="en-IN" dirty="0"/>
              <a:t>a D.C. generator the </a:t>
            </a:r>
            <a:r>
              <a:rPr lang="en-IN" dirty="0" err="1"/>
              <a:t>e.m.f</a:t>
            </a:r>
            <a:r>
              <a:rPr lang="en-IN" dirty="0"/>
              <a:t> generated depends upon the following two factors:</a:t>
            </a:r>
          </a:p>
          <a:p>
            <a:pPr marL="0" indent="0" fontAlgn="t">
              <a:buNone/>
            </a:pPr>
            <a:r>
              <a:rPr lang="en-IN" dirty="0" smtClean="0"/>
              <a:t>	(</a:t>
            </a:r>
            <a:r>
              <a:rPr lang="en-IN" dirty="0"/>
              <a:t>i) Field excitation</a:t>
            </a:r>
          </a:p>
          <a:p>
            <a:pPr marL="0" indent="0" fontAlgn="t">
              <a:buNone/>
            </a:pPr>
            <a:r>
              <a:rPr lang="en-IN" dirty="0" smtClean="0"/>
              <a:t>	(</a:t>
            </a:r>
            <a:r>
              <a:rPr lang="en-IN" dirty="0"/>
              <a:t>ii)  Speed</a:t>
            </a:r>
          </a:p>
          <a:p>
            <a:pPr fontAlgn="t"/>
            <a:r>
              <a:rPr lang="en-IN" dirty="0"/>
              <a:t>If for the field system permanent magnet pole pieces are used, then the generated voltage depends only on the speed. Hence the </a:t>
            </a:r>
            <a:r>
              <a:rPr lang="en-IN" b="1" dirty="0"/>
              <a:t>speed can be computed by measuring the generated </a:t>
            </a:r>
            <a:r>
              <a:rPr lang="en-IN" b="1" dirty="0" err="1"/>
              <a:t>e.m.f</a:t>
            </a:r>
            <a:r>
              <a:rPr lang="en-IN" b="1" dirty="0" smtClean="0"/>
              <a:t>.</a:t>
            </a:r>
            <a:endParaRPr lang="en-IN" dirty="0"/>
          </a:p>
          <a:p>
            <a:pPr fontAlgn="t"/>
            <a:r>
              <a:rPr lang="en-IN" dirty="0"/>
              <a:t>The shaft whose speed is to be measured is coupled to the armature.</a:t>
            </a:r>
          </a:p>
          <a:p>
            <a:pPr fontAlgn="t"/>
            <a:r>
              <a:rPr lang="en-IN" dirty="0"/>
              <a:t>A moving coil voltmeter is connected across the brushes to measure the generated voltage. The variable resistance R is incorporated to limit the current through the voltmeter.</a:t>
            </a:r>
          </a:p>
          <a:p>
            <a:pPr fontAlgn="t"/>
            <a:r>
              <a:rPr lang="en-IN" dirty="0"/>
              <a:t>Since voltage is proportional to speed, the voltmeter may be calibrated </a:t>
            </a:r>
            <a:r>
              <a:rPr lang="en-IN" dirty="0" smtClean="0"/>
              <a:t>in </a:t>
            </a:r>
            <a:r>
              <a:rPr lang="en-IN" dirty="0"/>
              <a:t>terms of speed (</a:t>
            </a:r>
            <a:r>
              <a:rPr lang="en-IN" dirty="0" err="1"/>
              <a:t>r.p.m</a:t>
            </a:r>
            <a:r>
              <a:rPr lang="en-IN" dirty="0" smtClean="0"/>
              <a:t>.).</a:t>
            </a: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28</a:t>
            </a:fld>
            <a:endParaRPr lang="en-US"/>
          </a:p>
        </p:txBody>
      </p:sp>
    </p:spTree>
    <p:extLst>
      <p:ext uri="{BB962C8B-B14F-4D97-AF65-F5344CB8AC3E}">
        <p14:creationId xmlns="" xmlns:p14="http://schemas.microsoft.com/office/powerpoint/2010/main" val="395659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D.C. </a:t>
            </a:r>
            <a:r>
              <a:rPr lang="en-IN" dirty="0" err="1"/>
              <a:t>Tachogenerator</a:t>
            </a:r>
            <a:endParaRPr lang="en-IN" dirty="0"/>
          </a:p>
        </p:txBody>
      </p:sp>
      <p:pic>
        <p:nvPicPr>
          <p:cNvPr id="40963" name="Picture 3"/>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331640" y="2564904"/>
            <a:ext cx="6408712" cy="36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29</a:t>
            </a:fld>
            <a:endParaRPr lang="en-US"/>
          </a:p>
        </p:txBody>
      </p:sp>
    </p:spTree>
    <p:extLst>
      <p:ext uri="{BB962C8B-B14F-4D97-AF65-F5344CB8AC3E}">
        <p14:creationId xmlns="" xmlns:p14="http://schemas.microsoft.com/office/powerpoint/2010/main" val="379864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latin typeface="Arabic Typesetting" pitchFamily="66" charset="-78"/>
                <a:cs typeface="Arabic Typesetting" pitchFamily="66" charset="-78"/>
              </a:rPr>
              <a:t>What Are the Different Types of Tachometers?</a:t>
            </a:r>
            <a:endParaRPr lang="en-US" sz="4800" dirty="0">
              <a:latin typeface="Arabic Typesetting" pitchFamily="66" charset="-78"/>
              <a:cs typeface="Arabic Typesetting" pitchFamily="66" charset="-78"/>
            </a:endParaRPr>
          </a:p>
        </p:txBody>
      </p:sp>
      <p:sp>
        <p:nvSpPr>
          <p:cNvPr id="3" name="Content Placeholder 2"/>
          <p:cNvSpPr>
            <a:spLocks noGrp="1"/>
          </p:cNvSpPr>
          <p:nvPr>
            <p:ph idx="1"/>
          </p:nvPr>
        </p:nvSpPr>
        <p:spPr/>
        <p:txBody>
          <a:bodyPr>
            <a:normAutofit fontScale="85000" lnSpcReduction="20000"/>
          </a:bodyPr>
          <a:lstStyle/>
          <a:p>
            <a:r>
              <a:rPr lang="en-US" sz="2400" dirty="0" smtClean="0"/>
              <a:t>Tachometers can be classified </a:t>
            </a:r>
          </a:p>
          <a:p>
            <a:pPr>
              <a:buNone/>
            </a:pPr>
            <a:r>
              <a:rPr lang="en-US" sz="2400" dirty="0" smtClean="0"/>
              <a:t>		</a:t>
            </a:r>
            <a:r>
              <a:rPr lang="en-US" sz="2400" dirty="0" smtClean="0">
                <a:solidFill>
                  <a:srgbClr val="6600FF"/>
                </a:solidFill>
              </a:rPr>
              <a:t>1.On the basis of data acquisition</a:t>
            </a:r>
          </a:p>
          <a:p>
            <a:pPr marL="1946275" indent="398463">
              <a:buFont typeface="Wingdings" pitchFamily="2" charset="2"/>
              <a:buChar char="v"/>
            </a:pPr>
            <a:r>
              <a:rPr lang="en-US" sz="2400" dirty="0" smtClean="0"/>
              <a:t>Contact </a:t>
            </a:r>
          </a:p>
          <a:p>
            <a:pPr marL="1946275" indent="0">
              <a:buFont typeface="Wingdings" pitchFamily="2" charset="2"/>
              <a:buChar char="v"/>
            </a:pPr>
            <a:r>
              <a:rPr lang="en-US" sz="2400" dirty="0" smtClean="0"/>
              <a:t>   Non contact types</a:t>
            </a:r>
          </a:p>
          <a:p>
            <a:pPr>
              <a:buNone/>
            </a:pPr>
            <a:r>
              <a:rPr lang="en-US" sz="2400" dirty="0" smtClean="0"/>
              <a:t>		</a:t>
            </a:r>
            <a:r>
              <a:rPr lang="en-US" sz="2400" dirty="0" smtClean="0">
                <a:solidFill>
                  <a:srgbClr val="6600FF"/>
                </a:solidFill>
              </a:rPr>
              <a:t>2. Classified as data type </a:t>
            </a:r>
          </a:p>
          <a:p>
            <a:pPr marL="1946275" indent="398463">
              <a:buFont typeface="Wingdings" pitchFamily="2" charset="2"/>
              <a:buChar char="v"/>
            </a:pPr>
            <a:r>
              <a:rPr lang="en-US" sz="2400" dirty="0" smtClean="0"/>
              <a:t>Analog </a:t>
            </a:r>
          </a:p>
          <a:p>
            <a:pPr marL="1946275" indent="398463">
              <a:buFont typeface="Wingdings" pitchFamily="2" charset="2"/>
              <a:buChar char="v"/>
            </a:pPr>
            <a:r>
              <a:rPr lang="en-US" sz="2400" dirty="0" smtClean="0"/>
              <a:t>Digital </a:t>
            </a:r>
          </a:p>
          <a:p>
            <a:pPr marL="914400" indent="0">
              <a:buNone/>
            </a:pPr>
            <a:r>
              <a:rPr lang="en-US" sz="2400" dirty="0" smtClean="0">
                <a:solidFill>
                  <a:srgbClr val="6600FF"/>
                </a:solidFill>
              </a:rPr>
              <a:t>3. On the basis of power .</a:t>
            </a:r>
          </a:p>
          <a:p>
            <a:pPr marL="1946275" indent="457200">
              <a:buFont typeface="Wingdings" pitchFamily="2" charset="2"/>
              <a:buChar char="v"/>
            </a:pPr>
            <a:r>
              <a:rPr lang="en-US" sz="2400" dirty="0" smtClean="0"/>
              <a:t>Mechanical</a:t>
            </a:r>
          </a:p>
          <a:p>
            <a:pPr marL="1946275" indent="457200">
              <a:buFont typeface="Wingdings" pitchFamily="2" charset="2"/>
              <a:buChar char="v"/>
            </a:pPr>
            <a:r>
              <a:rPr lang="en-US" sz="2400" dirty="0" smtClean="0"/>
              <a:t>Electrical	</a:t>
            </a:r>
          </a:p>
          <a:p>
            <a:r>
              <a:rPr lang="en-US" dirty="0" smtClean="0"/>
              <a:t>Can also be classified on the basis of different measurement techniques. Time and frequency based, i.e.  by registering the number of revolutions in a given period of contact or indicating the number of revolutions per min.</a:t>
            </a:r>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a:t>
            </a:r>
            <a:r>
              <a:rPr lang="en-IN" dirty="0"/>
              <a:t>. </a:t>
            </a:r>
            <a:r>
              <a:rPr lang="en-IN" dirty="0" err="1"/>
              <a:t>Tachogenerator</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The </a:t>
            </a:r>
            <a:r>
              <a:rPr lang="en-IN" dirty="0"/>
              <a:t>inherent demerits associated with D.C. tachometer generator, due to the provision of </a:t>
            </a:r>
            <a:r>
              <a:rPr lang="en-IN" dirty="0" smtClean="0"/>
              <a:t>commuter </a:t>
            </a:r>
            <a:r>
              <a:rPr lang="en-IN" dirty="0"/>
              <a:t>and brushes, are eliminated in A.C. tachometer generator.</a:t>
            </a:r>
          </a:p>
          <a:p>
            <a:r>
              <a:rPr lang="en-IN" dirty="0" smtClean="0"/>
              <a:t>It </a:t>
            </a:r>
            <a:r>
              <a:rPr lang="en-IN" dirty="0"/>
              <a:t>consists of, like an alternator, a stationary armature (stator) and a rotating field system (rotor). Owing to the generation of </a:t>
            </a:r>
            <a:r>
              <a:rPr lang="en-IN" dirty="0" err="1"/>
              <a:t>e.m.f</a:t>
            </a:r>
            <a:r>
              <a:rPr lang="en-IN" dirty="0"/>
              <a:t> in a stationary coil on a stator, commutation problems no longer exist.</a:t>
            </a:r>
          </a:p>
          <a:p>
            <a:r>
              <a:rPr lang="en-IN" dirty="0"/>
              <a:t>The alternating </a:t>
            </a:r>
            <a:r>
              <a:rPr lang="en-IN" dirty="0" err="1"/>
              <a:t>e.m.f</a:t>
            </a:r>
            <a:r>
              <a:rPr lang="en-IN" dirty="0"/>
              <a:t>. induced in the stationary coil is rectified, and the output D.C. voltage is measured with the help of a moving coil voltmeter (V).</a:t>
            </a:r>
          </a:p>
          <a:p>
            <a:r>
              <a:rPr lang="en-IN" dirty="0"/>
              <a:t>The ripple content of the rectified voltage is smoothened by the capacitor filter (C</a:t>
            </a:r>
            <a:r>
              <a:rPr lang="en-IN" dirty="0" smtClean="0"/>
              <a:t>).</a:t>
            </a: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30</a:t>
            </a:fld>
            <a:endParaRPr lang="en-US"/>
          </a:p>
        </p:txBody>
      </p:sp>
    </p:spTree>
    <p:extLst>
      <p:ext uri="{BB962C8B-B14F-4D97-AF65-F5344CB8AC3E}">
        <p14:creationId xmlns="" xmlns:p14="http://schemas.microsoft.com/office/powerpoint/2010/main" val="1993156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65831"/>
            <a:ext cx="8229600" cy="1143000"/>
          </a:xfrm>
        </p:spPr>
        <p:txBody>
          <a:bodyPr/>
          <a:lstStyle/>
          <a:p>
            <a:r>
              <a:rPr lang="en-IN" dirty="0" smtClean="0"/>
              <a:t>A.C</a:t>
            </a:r>
            <a:r>
              <a:rPr lang="en-IN" dirty="0"/>
              <a:t>. </a:t>
            </a:r>
            <a:r>
              <a:rPr lang="en-IN" dirty="0" err="1"/>
              <a:t>Tachogenerator</a:t>
            </a:r>
            <a:endParaRPr lang="en-IN" dirty="0"/>
          </a:p>
        </p:txBody>
      </p:sp>
      <p:pic>
        <p:nvPicPr>
          <p:cNvPr id="45058"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64379" y="3429000"/>
            <a:ext cx="7200800" cy="3296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31</a:t>
            </a:fld>
            <a:endParaRPr lang="en-US"/>
          </a:p>
        </p:txBody>
      </p:sp>
      <p:sp>
        <p:nvSpPr>
          <p:cNvPr id="6" name="Rectangle 5"/>
          <p:cNvSpPr/>
          <p:nvPr/>
        </p:nvSpPr>
        <p:spPr>
          <a:xfrm>
            <a:off x="251520" y="1582341"/>
            <a:ext cx="8640960" cy="2092881"/>
          </a:xfrm>
          <a:prstGeom prst="rect">
            <a:avLst/>
          </a:prstGeom>
        </p:spPr>
        <p:txBody>
          <a:bodyPr wrap="square">
            <a:spAutoFit/>
          </a:bodyPr>
          <a:lstStyle/>
          <a:p>
            <a:pPr marL="274320" lvl="0" indent="-274320" fontAlgn="auto">
              <a:spcBef>
                <a:spcPct val="20000"/>
              </a:spcBef>
              <a:spcAft>
                <a:spcPts val="0"/>
              </a:spcAft>
              <a:buClr>
                <a:srgbClr val="0BD0D9"/>
              </a:buClr>
              <a:buSzPct val="95000"/>
              <a:buFont typeface="Wingdings 2"/>
              <a:buChar char=""/>
            </a:pPr>
            <a:r>
              <a:rPr lang="en-IN" sz="2600" dirty="0">
                <a:solidFill>
                  <a:prstClr val="black"/>
                </a:solidFill>
                <a:latin typeface="Constantia"/>
              </a:rPr>
              <a:t>As the speed depends on both the amplitude of the voltage and frequency, anyone of them can be used as a measure of the speed. In an A.C. tachometer, it is the induced voltage that is considered as the required parameter.</a:t>
            </a:r>
          </a:p>
        </p:txBody>
      </p:sp>
    </p:spTree>
    <p:extLst>
      <p:ext uri="{BB962C8B-B14F-4D97-AF65-F5344CB8AC3E}">
        <p14:creationId xmlns="" xmlns:p14="http://schemas.microsoft.com/office/powerpoint/2010/main" val="2962748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08920"/>
            <a:ext cx="8229600" cy="1143000"/>
          </a:xfrm>
        </p:spPr>
        <p:txBody>
          <a:bodyPr>
            <a:normAutofit fontScale="90000"/>
          </a:bodyPr>
          <a:lstStyle/>
          <a:p>
            <a:r>
              <a:rPr lang="en-IN" dirty="0"/>
              <a:t>Contactless electrical Tachometers</a:t>
            </a:r>
            <a:br>
              <a:rPr lang="en-IN" dirty="0"/>
            </a:b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32</a:t>
            </a:fld>
            <a:endParaRPr lang="en-US"/>
          </a:p>
        </p:txBody>
      </p:sp>
    </p:spTree>
    <p:extLst>
      <p:ext uri="{BB962C8B-B14F-4D97-AF65-F5344CB8AC3E}">
        <p14:creationId xmlns="" xmlns:p14="http://schemas.microsoft.com/office/powerpoint/2010/main" val="2968792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pickup tachometer</a:t>
            </a:r>
            <a:endParaRPr lang="en-US" dirty="0"/>
          </a:p>
        </p:txBody>
      </p:sp>
      <p:sp>
        <p:nvSpPr>
          <p:cNvPr id="3" name="Content Placeholder 2"/>
          <p:cNvSpPr>
            <a:spLocks noGrp="1"/>
          </p:cNvSpPr>
          <p:nvPr>
            <p:ph idx="1"/>
          </p:nvPr>
        </p:nvSpPr>
        <p:spPr/>
        <p:txBody>
          <a:bodyPr/>
          <a:lstStyle/>
          <a:p>
            <a:r>
              <a:rPr lang="en-US" dirty="0" smtClean="0"/>
              <a:t>A coil wounded on permanent magnet not on iron core, this configuration enable us to measure rotational speed of the systems. </a:t>
            </a:r>
          </a:p>
          <a:p>
            <a:r>
              <a:rPr lang="en-IN" dirty="0"/>
              <a:t>In the construction of variable reluctance sensor, we use ferromagnetic gearwheel. As the gearwheel rotates, change in magnetic flux take place in the pickup coil which further induces voltage. This change in magnitude is proportional to the voltage induced in the sensor. </a:t>
            </a:r>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33</a:t>
            </a:fld>
            <a:endParaRPr lang="en-US"/>
          </a:p>
        </p:txBody>
      </p:sp>
    </p:spTree>
    <p:extLst>
      <p:ext uri="{BB962C8B-B14F-4D97-AF65-F5344CB8AC3E}">
        <p14:creationId xmlns="" xmlns:p14="http://schemas.microsoft.com/office/powerpoint/2010/main" val="24237923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Magnetic pickup tachometer</a:t>
            </a:r>
          </a:p>
        </p:txBody>
      </p:sp>
      <p:pic>
        <p:nvPicPr>
          <p:cNvPr id="44034"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71600" y="2708920"/>
            <a:ext cx="6912767" cy="33271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34</a:t>
            </a:fld>
            <a:endParaRPr lang="en-US"/>
          </a:p>
        </p:txBody>
      </p:sp>
    </p:spTree>
    <p:extLst>
      <p:ext uri="{BB962C8B-B14F-4D97-AF65-F5344CB8AC3E}">
        <p14:creationId xmlns="" xmlns:p14="http://schemas.microsoft.com/office/powerpoint/2010/main" val="35174894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t>
            </a:r>
            <a:r>
              <a:rPr lang="en-IN" dirty="0" smtClean="0"/>
              <a:t>ickup </a:t>
            </a:r>
            <a:r>
              <a:rPr lang="en-IN" dirty="0"/>
              <a:t>tachometer</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Various pick-up devices can be used in conjunction with a digital counter to give a direct reading of speed.</a:t>
            </a:r>
          </a:p>
          <a:p>
            <a:r>
              <a:rPr lang="en-US" dirty="0" smtClean="0"/>
              <a:t> An inductive pick-up tachometer is shown in Figure (a).</a:t>
            </a:r>
          </a:p>
          <a:p>
            <a:r>
              <a:rPr lang="en-US" dirty="0" smtClean="0"/>
              <a:t> As the individual teeth pass the coil they induce an </a:t>
            </a:r>
            <a:r>
              <a:rPr lang="en-US" dirty="0" err="1" smtClean="0"/>
              <a:t>e.m.f</a:t>
            </a:r>
            <a:r>
              <a:rPr lang="en-US" dirty="0" smtClean="0"/>
              <a:t>. pulse which is appropriately modified and then fed to a digital counter. </a:t>
            </a:r>
          </a:p>
          <a:p>
            <a:r>
              <a:rPr lang="en-US" dirty="0" smtClean="0"/>
              <a:t>A capacitive pick-up tachometer is shown in Figure (b). As the rotating vane passes between the plates a capacitance change occurs in the form of a pulse.</a:t>
            </a:r>
          </a:p>
          <a:p>
            <a:r>
              <a:rPr lang="en-US" dirty="0" smtClean="0"/>
              <a:t> This is modified and then fed to the digital counter.</a:t>
            </a:r>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35</a:t>
            </a:fld>
            <a:endParaRPr lang="en-US"/>
          </a:p>
        </p:txBody>
      </p:sp>
    </p:spTree>
    <p:extLst>
      <p:ext uri="{BB962C8B-B14F-4D97-AF65-F5344CB8AC3E}">
        <p14:creationId xmlns="" xmlns:p14="http://schemas.microsoft.com/office/powerpoint/2010/main" val="24728874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t>
            </a:r>
            <a:r>
              <a:rPr lang="en-IN" dirty="0" smtClean="0"/>
              <a:t>ickup </a:t>
            </a:r>
            <a:r>
              <a:rPr lang="en-IN" dirty="0"/>
              <a:t>tachometer</a:t>
            </a:r>
          </a:p>
        </p:txBody>
      </p:sp>
      <p:pic>
        <p:nvPicPr>
          <p:cNvPr id="6" name="Picture 2" descr="pickup tachometer"/>
          <p:cNvPicPr>
            <a:picLocks noGrp="1" noChangeAspect="1" noChangeArrowheads="1"/>
          </p:cNvPicPr>
          <p:nvPr>
            <p:ph idx="1"/>
          </p:nvPr>
        </p:nvPicPr>
        <p:blipFill>
          <a:blip r:embed="rId2" cstate="print"/>
          <a:srcRect/>
          <a:stretch>
            <a:fillRect/>
          </a:stretch>
        </p:blipFill>
        <p:spPr bwMode="auto">
          <a:xfrm>
            <a:off x="1547664" y="2020094"/>
            <a:ext cx="5976664" cy="4219575"/>
          </a:xfrm>
          <a:prstGeom prst="rect">
            <a:avLst/>
          </a:prstGeom>
          <a:noFill/>
        </p:spPr>
      </p:pic>
      <p:sp>
        <p:nvSpPr>
          <p:cNvPr id="5" name="Slide Number Placeholder 4"/>
          <p:cNvSpPr>
            <a:spLocks noGrp="1"/>
          </p:cNvSpPr>
          <p:nvPr>
            <p:ph type="sldNum" sz="quarter" idx="12"/>
          </p:nvPr>
        </p:nvSpPr>
        <p:spPr/>
        <p:txBody>
          <a:bodyPr/>
          <a:lstStyle/>
          <a:p>
            <a:fld id="{48A4A1EE-4DA9-4ACA-96BB-B4650E7A2B0C}" type="slidenum">
              <a:rPr lang="en-US" smtClean="0"/>
              <a:pPr/>
              <a:t>36</a:t>
            </a:fld>
            <a:endParaRPr lang="en-US"/>
          </a:p>
        </p:txBody>
      </p:sp>
    </p:spTree>
    <p:extLst>
      <p:ext uri="{BB962C8B-B14F-4D97-AF65-F5344CB8AC3E}">
        <p14:creationId xmlns="" xmlns:p14="http://schemas.microsoft.com/office/powerpoint/2010/main" val="1825910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Photo-electric tachometer</a:t>
            </a:r>
            <a:br>
              <a:rPr lang="en-IN" dirty="0"/>
            </a:br>
            <a:endParaRPr lang="en-IN" dirty="0"/>
          </a:p>
        </p:txBody>
      </p:sp>
      <p:sp>
        <p:nvSpPr>
          <p:cNvPr id="3" name="Content Placeholder 2"/>
          <p:cNvSpPr>
            <a:spLocks noGrp="1"/>
          </p:cNvSpPr>
          <p:nvPr>
            <p:ph idx="1"/>
          </p:nvPr>
        </p:nvSpPr>
        <p:spPr>
          <a:xfrm>
            <a:off x="251520" y="1484784"/>
            <a:ext cx="8712968" cy="4839816"/>
          </a:xfrm>
        </p:spPr>
        <p:txBody>
          <a:bodyPr>
            <a:noAutofit/>
          </a:bodyPr>
          <a:lstStyle/>
          <a:p>
            <a:r>
              <a:rPr lang="en-IN" sz="2000" dirty="0"/>
              <a:t>It consists of a opaque disc mounted on the shaft whose speed is to be measured. The disc has a number of equivalent holes around the periphery. On one side of the disc there is a source of light (L) while on the other side there is a light sensor (may be a photosensitive device or photo-tube) in line with it (light-source).</a:t>
            </a:r>
          </a:p>
          <a:p>
            <a:r>
              <a:rPr lang="en-IN" sz="2000" dirty="0"/>
              <a:t>On the rotation of the disc, holes and opaque portions of the disc come </a:t>
            </a:r>
            <a:r>
              <a:rPr lang="en-IN" sz="2000" dirty="0" err="1"/>
              <a:t>alternatory</a:t>
            </a:r>
            <a:r>
              <a:rPr lang="en-IN" sz="2000" dirty="0"/>
              <a:t> in between the light source and the light sensor. When a hole comes in between the two, light passes through the holes and falls on the light sensor, with the result that an output pulse is generated. But when the opaque portion of the disc comes in between, the light from the source is blocked and hence there is no pulse output. </a:t>
            </a:r>
            <a:endParaRPr lang="en-IN" sz="2000" dirty="0" smtClean="0"/>
          </a:p>
          <a:p>
            <a:r>
              <a:rPr lang="en-IN" sz="2000" dirty="0" smtClean="0"/>
              <a:t>Thus </a:t>
            </a:r>
            <a:r>
              <a:rPr lang="en-IN" sz="2000" dirty="0"/>
              <a:t>whenever a hole comes in line with the light source and sensor, a pulse is generated. These pulses are counted/measured through an electronic counter</a:t>
            </a:r>
            <a:r>
              <a:rPr lang="en-IN" sz="2000" dirty="0" smtClean="0"/>
              <a:t>.</a:t>
            </a:r>
            <a:endParaRPr lang="en-IN" sz="2000"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37</a:t>
            </a:fld>
            <a:endParaRPr lang="en-US"/>
          </a:p>
        </p:txBody>
      </p:sp>
    </p:spTree>
    <p:extLst>
      <p:ext uri="{BB962C8B-B14F-4D97-AF65-F5344CB8AC3E}">
        <p14:creationId xmlns="" xmlns:p14="http://schemas.microsoft.com/office/powerpoint/2010/main" val="4071660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1143000"/>
          </a:xfrm>
        </p:spPr>
        <p:txBody>
          <a:bodyPr/>
          <a:lstStyle/>
          <a:p>
            <a:r>
              <a:rPr lang="en-IN" dirty="0"/>
              <a:t>Photo-electric tachometer</a:t>
            </a:r>
          </a:p>
        </p:txBody>
      </p:sp>
      <p:pic>
        <p:nvPicPr>
          <p:cNvPr id="46082"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71600" y="3645024"/>
            <a:ext cx="6912768" cy="30243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48A4A1EE-4DA9-4ACA-96BB-B4650E7A2B0C}" type="slidenum">
              <a:rPr lang="en-US" smtClean="0"/>
              <a:pPr/>
              <a:t>38</a:t>
            </a:fld>
            <a:endParaRPr lang="en-US"/>
          </a:p>
        </p:txBody>
      </p:sp>
      <p:sp>
        <p:nvSpPr>
          <p:cNvPr id="6" name="Rectangle 5"/>
          <p:cNvSpPr/>
          <p:nvPr/>
        </p:nvSpPr>
        <p:spPr>
          <a:xfrm>
            <a:off x="179512" y="1772816"/>
            <a:ext cx="8784976" cy="1920526"/>
          </a:xfrm>
          <a:prstGeom prst="rect">
            <a:avLst/>
          </a:prstGeom>
        </p:spPr>
        <p:txBody>
          <a:bodyPr wrap="square">
            <a:spAutoFit/>
          </a:bodyPr>
          <a:lstStyle/>
          <a:p>
            <a:pPr marL="274320" lvl="0" indent="-274320" fontAlgn="auto">
              <a:spcBef>
                <a:spcPct val="20000"/>
              </a:spcBef>
              <a:spcAft>
                <a:spcPts val="0"/>
              </a:spcAft>
              <a:buClr>
                <a:srgbClr val="0BD0D9"/>
              </a:buClr>
              <a:buSzPct val="95000"/>
              <a:buFont typeface="Wingdings 2"/>
              <a:buChar char=""/>
            </a:pPr>
            <a:r>
              <a:rPr lang="en-IN" sz="1800" dirty="0">
                <a:solidFill>
                  <a:prstClr val="black"/>
                </a:solidFill>
                <a:latin typeface="Constantia"/>
              </a:rPr>
              <a:t>The number of pulses generated depends upon the </a:t>
            </a:r>
            <a:r>
              <a:rPr lang="en-IN" sz="1800" dirty="0" err="1">
                <a:solidFill>
                  <a:prstClr val="black"/>
                </a:solidFill>
                <a:latin typeface="Constantia"/>
              </a:rPr>
              <a:t>foliowing</a:t>
            </a:r>
            <a:r>
              <a:rPr lang="en-IN" sz="1800" dirty="0">
                <a:solidFill>
                  <a:prstClr val="black"/>
                </a:solidFill>
                <a:latin typeface="Constantia"/>
              </a:rPr>
              <a:t> factors:</a:t>
            </a:r>
          </a:p>
          <a:p>
            <a:pPr lvl="0" fontAlgn="auto">
              <a:spcBef>
                <a:spcPct val="20000"/>
              </a:spcBef>
              <a:spcAft>
                <a:spcPts val="0"/>
              </a:spcAft>
              <a:buClr>
                <a:srgbClr val="0BD0D9"/>
              </a:buClr>
              <a:buSzPct val="95000"/>
            </a:pPr>
            <a:r>
              <a:rPr lang="en-IN" sz="1800" dirty="0">
                <a:solidFill>
                  <a:prstClr val="black"/>
                </a:solidFill>
                <a:latin typeface="Constantia"/>
              </a:rPr>
              <a:t>	i.  The number of holes in the disc;</a:t>
            </a:r>
          </a:p>
          <a:p>
            <a:pPr lvl="0" fontAlgn="auto">
              <a:spcBef>
                <a:spcPct val="20000"/>
              </a:spcBef>
              <a:spcAft>
                <a:spcPts val="0"/>
              </a:spcAft>
              <a:buClr>
                <a:srgbClr val="0BD0D9"/>
              </a:buClr>
              <a:buSzPct val="95000"/>
            </a:pPr>
            <a:r>
              <a:rPr lang="en-IN" sz="1800" dirty="0">
                <a:solidFill>
                  <a:prstClr val="black"/>
                </a:solidFill>
                <a:latin typeface="Constantia"/>
              </a:rPr>
              <a:t>	ii. The shaft speed.</a:t>
            </a:r>
          </a:p>
          <a:p>
            <a:pPr marL="274320" lvl="0" indent="-274320" fontAlgn="auto">
              <a:spcBef>
                <a:spcPct val="20000"/>
              </a:spcBef>
              <a:spcAft>
                <a:spcPts val="0"/>
              </a:spcAft>
              <a:buClr>
                <a:srgbClr val="0BD0D9"/>
              </a:buClr>
              <a:buSzPct val="95000"/>
              <a:buFont typeface="Wingdings 2"/>
              <a:buChar char=""/>
            </a:pPr>
            <a:r>
              <a:rPr lang="en-IN" sz="1800" dirty="0">
                <a:solidFill>
                  <a:prstClr val="black"/>
                </a:solidFill>
                <a:latin typeface="Constantia"/>
              </a:rPr>
              <a:t>Since the number of holes are fixed, therefore, the number of pulses generated depends on </a:t>
            </a:r>
            <a:r>
              <a:rPr lang="en-IN" sz="1800" dirty="0" err="1">
                <a:solidFill>
                  <a:prstClr val="black"/>
                </a:solidFill>
                <a:latin typeface="Constantia"/>
              </a:rPr>
              <a:t>thespeed</a:t>
            </a:r>
            <a:r>
              <a:rPr lang="en-IN" sz="1800" dirty="0">
                <a:solidFill>
                  <a:prstClr val="black"/>
                </a:solidFill>
                <a:latin typeface="Constantia"/>
              </a:rPr>
              <a:t> of the shaft only. The electronic counter may therefore be calibrated in terms of speed (</a:t>
            </a:r>
            <a:r>
              <a:rPr lang="en-IN" sz="1800" dirty="0" err="1">
                <a:solidFill>
                  <a:prstClr val="black"/>
                </a:solidFill>
                <a:latin typeface="Constantia"/>
              </a:rPr>
              <a:t>r.p.m</a:t>
            </a:r>
            <a:r>
              <a:rPr lang="en-IN" sz="1800" dirty="0">
                <a:solidFill>
                  <a:prstClr val="black"/>
                </a:solidFill>
                <a:latin typeface="Constantia"/>
              </a:rPr>
              <a:t>.)</a:t>
            </a:r>
          </a:p>
        </p:txBody>
      </p:sp>
    </p:spTree>
    <p:extLst>
      <p:ext uri="{BB962C8B-B14F-4D97-AF65-F5344CB8AC3E}">
        <p14:creationId xmlns="" xmlns:p14="http://schemas.microsoft.com/office/powerpoint/2010/main" val="2945538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Photo-electric tachometer</a:t>
            </a:r>
          </a:p>
        </p:txBody>
      </p:sp>
      <p:sp>
        <p:nvSpPr>
          <p:cNvPr id="3" name="Content Placeholder 2"/>
          <p:cNvSpPr>
            <a:spLocks noGrp="1"/>
          </p:cNvSpPr>
          <p:nvPr>
            <p:ph idx="1"/>
          </p:nvPr>
        </p:nvSpPr>
        <p:spPr/>
        <p:txBody>
          <a:bodyPr/>
          <a:lstStyle/>
          <a:p>
            <a:r>
              <a:rPr lang="en-IN" dirty="0"/>
              <a:t>Computer mouse with a ball </a:t>
            </a:r>
          </a:p>
        </p:txBody>
      </p:sp>
      <p:sp>
        <p:nvSpPr>
          <p:cNvPr id="5" name="Slide Number Placeholder 4"/>
          <p:cNvSpPr>
            <a:spLocks noGrp="1"/>
          </p:cNvSpPr>
          <p:nvPr>
            <p:ph type="sldNum" sz="quarter" idx="12"/>
          </p:nvPr>
        </p:nvSpPr>
        <p:spPr/>
        <p:txBody>
          <a:bodyPr/>
          <a:lstStyle/>
          <a:p>
            <a:fld id="{48A4A1EE-4DA9-4ACA-96BB-B4650E7A2B0C}" type="slidenum">
              <a:rPr lang="en-US" smtClean="0"/>
              <a:pPr/>
              <a:t>39</a:t>
            </a:fld>
            <a:endParaRPr lang="en-US"/>
          </a:p>
        </p:txBody>
      </p:sp>
      <p:pic>
        <p:nvPicPr>
          <p:cNvPr id="6" name="Picture 5" descr="encdisks.gif"/>
          <p:cNvPicPr>
            <a:picLocks noChangeAspect="1"/>
          </p:cNvPicPr>
          <p:nvPr/>
        </p:nvPicPr>
        <p:blipFill>
          <a:blip r:embed="rId2">
            <a:extLst>
              <a:ext uri="{28A0092B-C50C-407E-A947-70E740481C1C}">
                <a14:useLocalDpi xmlns="" xmlns:a14="http://schemas.microsoft.com/office/drawing/2010/main" val="0"/>
              </a:ext>
            </a:extLst>
          </a:blip>
          <a:srcRect r="40659"/>
          <a:stretch>
            <a:fillRect/>
          </a:stretch>
        </p:blipFill>
        <p:spPr bwMode="auto">
          <a:xfrm>
            <a:off x="107504" y="3429000"/>
            <a:ext cx="2505075" cy="208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mouse2.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846388" y="3127282"/>
            <a:ext cx="3276600" cy="294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ouse9.jp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6147938" y="3078070"/>
            <a:ext cx="2911475"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14474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a:t>
            </a:r>
            <a:endParaRPr lang="en-US" dirty="0"/>
          </a:p>
        </p:txBody>
      </p:sp>
      <p:sp>
        <p:nvSpPr>
          <p:cNvPr id="3" name="Content Placeholder 2"/>
          <p:cNvSpPr>
            <a:spLocks noGrp="1"/>
          </p:cNvSpPr>
          <p:nvPr>
            <p:ph idx="1"/>
          </p:nvPr>
        </p:nvSpPr>
        <p:spPr>
          <a:xfrm>
            <a:off x="457200" y="1600200"/>
            <a:ext cx="4343400" cy="4709160"/>
          </a:xfrm>
        </p:spPr>
        <p:txBody>
          <a:bodyPr>
            <a:normAutofit fontScale="77500" lnSpcReduction="20000"/>
          </a:bodyPr>
          <a:lstStyle/>
          <a:p>
            <a:pPr>
              <a:buFont typeface="Wingdings" pitchFamily="2" charset="2"/>
              <a:buNone/>
            </a:pPr>
            <a:r>
              <a:rPr lang="en-US" sz="3600" dirty="0" smtClean="0">
                <a:solidFill>
                  <a:srgbClr val="6600FF"/>
                </a:solidFill>
              </a:rPr>
              <a:t>Contact</a:t>
            </a:r>
            <a:r>
              <a:rPr lang="en-US" sz="3600" dirty="0" smtClean="0">
                <a:solidFill>
                  <a:srgbClr val="CC6600"/>
                </a:solidFill>
              </a:rPr>
              <a:t> </a:t>
            </a:r>
            <a:r>
              <a:rPr lang="en-US" sz="3600" dirty="0" smtClean="0">
                <a:solidFill>
                  <a:srgbClr val="6600FF"/>
                </a:solidFill>
              </a:rPr>
              <a:t>Type</a:t>
            </a:r>
          </a:p>
          <a:p>
            <a:pPr>
              <a:buFont typeface="Wingdings" pitchFamily="2" charset="2"/>
              <a:buNone/>
            </a:pPr>
            <a:endParaRPr lang="en-US" sz="3600" dirty="0" smtClean="0"/>
          </a:p>
          <a:p>
            <a:pPr marL="457200" indent="-457200">
              <a:buSzPct val="100000"/>
              <a:buFont typeface="+mj-lt"/>
              <a:buAutoNum type="arabicParenR"/>
            </a:pPr>
            <a:r>
              <a:rPr lang="en-US" dirty="0" smtClean="0"/>
              <a:t>The tachometer has to be in physical contact with the rotating shaft.</a:t>
            </a:r>
          </a:p>
          <a:p>
            <a:pPr marL="457200" indent="-457200">
              <a:buSzPct val="100000"/>
              <a:buFont typeface="+mj-lt"/>
              <a:buAutoNum type="arabicParenR"/>
            </a:pPr>
            <a:endParaRPr lang="en-US" dirty="0" smtClean="0"/>
          </a:p>
          <a:p>
            <a:pPr marL="457200" indent="-457200">
              <a:buSzPct val="100000"/>
              <a:buFont typeface="+mj-lt"/>
              <a:buAutoNum type="arabicParenR"/>
            </a:pPr>
            <a:r>
              <a:rPr lang="en-US" dirty="0" smtClean="0"/>
              <a:t>Preferred where the tachometer is generally fixed to the machine.</a:t>
            </a:r>
          </a:p>
          <a:p>
            <a:pPr marL="457200" indent="-457200">
              <a:buSzPct val="100000"/>
              <a:buFont typeface="+mj-lt"/>
              <a:buAutoNum type="arabicParenR"/>
            </a:pPr>
            <a:endParaRPr lang="en-US" dirty="0" smtClean="0"/>
          </a:p>
          <a:p>
            <a:pPr marL="457200" indent="-457200">
              <a:buSzPct val="100000"/>
              <a:buFont typeface="+mj-lt"/>
              <a:buAutoNum type="arabicParenR"/>
            </a:pPr>
            <a:r>
              <a:rPr lang="en-US" dirty="0" smtClean="0"/>
              <a:t>Generally, optical encoder / magnetic sensor is attached to shaft of tachometer.</a:t>
            </a:r>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4</a:t>
            </a:fld>
            <a:endParaRPr lang="en-US"/>
          </a:p>
        </p:txBody>
      </p:sp>
      <p:sp>
        <p:nvSpPr>
          <p:cNvPr id="6" name="TextBox 5"/>
          <p:cNvSpPr txBox="1"/>
          <p:nvPr/>
        </p:nvSpPr>
        <p:spPr>
          <a:xfrm>
            <a:off x="5181600" y="1447800"/>
            <a:ext cx="3581400" cy="5201424"/>
          </a:xfrm>
          <a:prstGeom prst="rect">
            <a:avLst/>
          </a:prstGeom>
          <a:noFill/>
        </p:spPr>
        <p:txBody>
          <a:bodyPr wrap="square" rtlCol="0">
            <a:spAutoFit/>
          </a:bodyPr>
          <a:lstStyle/>
          <a:p>
            <a:pPr>
              <a:buFont typeface="Wingdings" pitchFamily="2" charset="2"/>
              <a:buNone/>
            </a:pPr>
            <a:r>
              <a:rPr lang="en-US" sz="3200" dirty="0" smtClean="0">
                <a:solidFill>
                  <a:srgbClr val="6600FF"/>
                </a:solidFill>
              </a:rPr>
              <a:t>Non Contact Type</a:t>
            </a:r>
            <a:endParaRPr lang="en-US" sz="3200" dirty="0" smtClean="0"/>
          </a:p>
          <a:p>
            <a:pPr marL="457200" indent="-457200">
              <a:buSzPct val="100000"/>
              <a:buFont typeface="+mj-lt"/>
              <a:buAutoNum type="arabicParenR"/>
            </a:pPr>
            <a:endParaRPr lang="en-US" sz="2000" dirty="0" smtClean="0"/>
          </a:p>
          <a:p>
            <a:pPr marL="457200" indent="-457200">
              <a:buSzPct val="100000"/>
              <a:buFont typeface="+mj-lt"/>
              <a:buAutoNum type="arabicParenR"/>
            </a:pPr>
            <a:r>
              <a:rPr lang="en-US" sz="2000" dirty="0" smtClean="0"/>
              <a:t>The tachometer does not need to be in physical contact with the rotating shaft.</a:t>
            </a:r>
          </a:p>
          <a:p>
            <a:pPr marL="457200" indent="-457200">
              <a:buSzPct val="100000"/>
              <a:buFont typeface="+mj-lt"/>
              <a:buAutoNum type="arabicParenR"/>
            </a:pPr>
            <a:endParaRPr lang="en-US" sz="2000" dirty="0" smtClean="0"/>
          </a:p>
          <a:p>
            <a:pPr marL="457200" indent="-457200">
              <a:buSzPct val="100000"/>
              <a:buFont typeface="+mj-lt"/>
              <a:buAutoNum type="arabicParenR"/>
            </a:pPr>
            <a:r>
              <a:rPr lang="en-US" sz="2000" dirty="0" smtClean="0"/>
              <a:t>Preferred where the tachometer needs to be mobile.</a:t>
            </a:r>
          </a:p>
          <a:p>
            <a:pPr marL="457200" indent="-457200">
              <a:buSzPct val="100000"/>
              <a:buFont typeface="+mj-lt"/>
              <a:buAutoNum type="arabicParenR"/>
            </a:pPr>
            <a:endParaRPr lang="en-US" sz="2000" dirty="0" smtClean="0"/>
          </a:p>
          <a:p>
            <a:pPr marL="457200" indent="-457200">
              <a:buSzPct val="100000"/>
              <a:buFont typeface="+mj-lt"/>
              <a:buAutoNum type="arabicParenR"/>
            </a:pPr>
            <a:endParaRPr lang="en-US" sz="2000" dirty="0" smtClean="0"/>
          </a:p>
          <a:p>
            <a:pPr marL="457200" indent="-457200">
              <a:buSzPct val="100000"/>
              <a:buFont typeface="+mj-lt"/>
              <a:buAutoNum type="arabicParenR"/>
            </a:pPr>
            <a:r>
              <a:rPr lang="en-US" sz="2000" dirty="0" smtClean="0"/>
              <a:t>Generally, laser is used or an optical disk id attached to rotating shaft and read by a IR beam or laser.</a:t>
            </a: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Stroboscope</a:t>
            </a:r>
          </a:p>
        </p:txBody>
      </p:sp>
      <p:sp>
        <p:nvSpPr>
          <p:cNvPr id="3" name="Content Placeholder 2"/>
          <p:cNvSpPr>
            <a:spLocks noGrp="1"/>
          </p:cNvSpPr>
          <p:nvPr>
            <p:ph idx="1"/>
          </p:nvPr>
        </p:nvSpPr>
        <p:spPr/>
        <p:txBody>
          <a:bodyPr>
            <a:normAutofit fontScale="85000" lnSpcReduction="20000"/>
          </a:bodyPr>
          <a:lstStyle/>
          <a:p>
            <a:r>
              <a:rPr lang="en-IN" dirty="0"/>
              <a:t>The instrument operates on the principle that if a repeating event is only viewed when at one particular point in it’s cycle it appears to be  stationary. A mark is made on rotating shaft, and a flashing light is subjected on the shaft. The frequency of the flashing is one very short flash per revolution.</a:t>
            </a:r>
          </a:p>
          <a:p>
            <a:r>
              <a:rPr lang="en-IN" dirty="0"/>
              <a:t>To determine the shaft speed we increases the frequency of flashing gradually from small value until the rotating shaft appears to be stationary, then note the frequency. The frequency then doubled, if there is still one apparent stationary image, the frequency is again doubled. This continued until two images appear 180 degrees apart. When first appear for these two images the flash frequency is twice the speed of rotation</a:t>
            </a:r>
            <a:r>
              <a:rPr lang="en-IN"/>
              <a:t>. </a:t>
            </a:r>
            <a:endParaRPr lang="en-IN" dirty="0"/>
          </a:p>
        </p:txBody>
      </p:sp>
      <p:sp>
        <p:nvSpPr>
          <p:cNvPr id="5" name="Slide Number Placeholder 4"/>
          <p:cNvSpPr>
            <a:spLocks noGrp="1"/>
          </p:cNvSpPr>
          <p:nvPr>
            <p:ph type="sldNum" sz="quarter" idx="12"/>
          </p:nvPr>
        </p:nvSpPr>
        <p:spPr/>
        <p:txBody>
          <a:bodyPr/>
          <a:lstStyle/>
          <a:p>
            <a:fld id="{48A4A1EE-4DA9-4ACA-96BB-B4650E7A2B0C}" type="slidenum">
              <a:rPr lang="en-US" smtClean="0"/>
              <a:pPr/>
              <a:t>40</a:t>
            </a:fld>
            <a:endParaRPr lang="en-US"/>
          </a:p>
        </p:txBody>
      </p:sp>
    </p:spTree>
    <p:extLst>
      <p:ext uri="{BB962C8B-B14F-4D97-AF65-F5344CB8AC3E}">
        <p14:creationId xmlns="" xmlns:p14="http://schemas.microsoft.com/office/powerpoint/2010/main" val="4273920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Stroboscope</a:t>
            </a:r>
          </a:p>
        </p:txBody>
      </p:sp>
      <p:sp>
        <p:nvSpPr>
          <p:cNvPr id="3" name="Content Placeholder 2"/>
          <p:cNvSpPr>
            <a:spLocks noGrp="1"/>
          </p:cNvSpPr>
          <p:nvPr>
            <p:ph idx="1"/>
          </p:nvPr>
        </p:nvSpPr>
        <p:spPr/>
        <p:txBody>
          <a:bodyPr/>
          <a:lstStyle/>
          <a:p>
            <a:r>
              <a:rPr lang="en-IN" dirty="0"/>
              <a:t>Stroboscopes are used to measure angular speed between 600 to 20000 rpm .</a:t>
            </a:r>
          </a:p>
          <a:p>
            <a:r>
              <a:rPr lang="en-IN" dirty="0"/>
              <a:t>It’s advantage is that it doesn’t need to make contact with the rotating shaft. </a:t>
            </a:r>
          </a:p>
        </p:txBody>
      </p:sp>
      <p:sp>
        <p:nvSpPr>
          <p:cNvPr id="5" name="Slide Number Placeholder 4"/>
          <p:cNvSpPr>
            <a:spLocks noGrp="1"/>
          </p:cNvSpPr>
          <p:nvPr>
            <p:ph type="sldNum" sz="quarter" idx="12"/>
          </p:nvPr>
        </p:nvSpPr>
        <p:spPr/>
        <p:txBody>
          <a:bodyPr/>
          <a:lstStyle/>
          <a:p>
            <a:fld id="{48A4A1EE-4DA9-4ACA-96BB-B4650E7A2B0C}" type="slidenum">
              <a:rPr lang="en-US" smtClean="0"/>
              <a:pPr/>
              <a:t>41</a:t>
            </a:fld>
            <a:endParaRPr lang="en-US"/>
          </a:p>
        </p:txBody>
      </p:sp>
      <p:pic>
        <p:nvPicPr>
          <p:cNvPr id="6" name="Picture 5" descr="stroboscope.jpg"/>
          <p:cNvPicPr>
            <a:picLocks noChangeAspect="1"/>
          </p:cNvPicPr>
          <p:nvPr/>
        </p:nvPicPr>
        <p:blipFill>
          <a:blip r:embed="rId2" cstate="print"/>
          <a:stretch>
            <a:fillRect/>
          </a:stretch>
        </p:blipFill>
        <p:spPr>
          <a:xfrm>
            <a:off x="5292080" y="3356992"/>
            <a:ext cx="3357586" cy="3028971"/>
          </a:xfrm>
          <a:prstGeom prst="rect">
            <a:avLst/>
          </a:prstGeom>
        </p:spPr>
      </p:pic>
      <p:pic>
        <p:nvPicPr>
          <p:cNvPr id="7" name="Picture 6" descr="1114.jpg"/>
          <p:cNvPicPr>
            <a:picLocks noChangeAspect="1"/>
          </p:cNvPicPr>
          <p:nvPr/>
        </p:nvPicPr>
        <p:blipFill>
          <a:blip r:embed="rId3" cstate="print"/>
          <a:stretch>
            <a:fillRect/>
          </a:stretch>
        </p:blipFill>
        <p:spPr>
          <a:xfrm>
            <a:off x="467544" y="3717031"/>
            <a:ext cx="5072098" cy="2668931"/>
          </a:xfrm>
          <a:prstGeom prst="rect">
            <a:avLst/>
          </a:prstGeom>
        </p:spPr>
      </p:pic>
    </p:spTree>
    <p:extLst>
      <p:ext uri="{BB962C8B-B14F-4D97-AF65-F5344CB8AC3E}">
        <p14:creationId xmlns="" xmlns:p14="http://schemas.microsoft.com/office/powerpoint/2010/main" val="3655072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The tachometers have a wide range of applications :</a:t>
            </a:r>
          </a:p>
          <a:p>
            <a:r>
              <a:rPr lang="en-US" dirty="0" smtClean="0"/>
              <a:t>Medicine, the device known as </a:t>
            </a:r>
            <a:r>
              <a:rPr lang="en-US" dirty="0" err="1" smtClean="0"/>
              <a:t>haema</a:t>
            </a:r>
            <a:r>
              <a:rPr lang="en-US" dirty="0" smtClean="0"/>
              <a:t>-tachometer, is used for estimating the blood flow rate.</a:t>
            </a:r>
          </a:p>
          <a:p>
            <a:r>
              <a:rPr lang="en-US" dirty="0" smtClean="0"/>
              <a:t>Marine fleet, for measuring the rotating speed of the marine diesel machines on the board ships. This device shows the direction towards which the ship rotates.</a:t>
            </a:r>
          </a:p>
          <a:p>
            <a:r>
              <a:rPr lang="en-US" dirty="0" smtClean="0"/>
              <a:t>                           </a:t>
            </a:r>
            <a:r>
              <a:rPr lang="en-US" dirty="0" smtClean="0">
                <a:latin typeface="Chiller" pitchFamily="82" charset="0"/>
              </a:rPr>
              <a:t>thank you</a:t>
            </a:r>
          </a:p>
          <a:p>
            <a:pPr>
              <a:buNone/>
            </a:pPr>
            <a:r>
              <a:rPr lang="en-US" dirty="0" smtClean="0">
                <a:latin typeface="Chiller" pitchFamily="82" charset="0"/>
              </a:rPr>
              <a:t>                                          ASHISH </a:t>
            </a:r>
            <a:r>
              <a:rPr lang="en-US" dirty="0" smtClean="0">
                <a:latin typeface="Chiller" pitchFamily="82" charset="0"/>
              </a:rPr>
              <a:t>KATNA</a:t>
            </a:r>
          </a:p>
          <a:p>
            <a:pPr>
              <a:buNone/>
            </a:pPr>
            <a:r>
              <a:rPr lang="en-US" dirty="0" smtClean="0">
                <a:latin typeface="Chiller" pitchFamily="82" charset="0"/>
              </a:rPr>
              <a:t> </a:t>
            </a:r>
            <a:r>
              <a:rPr lang="en-US" dirty="0" smtClean="0">
                <a:latin typeface="Chiller" pitchFamily="82" charset="0"/>
              </a:rPr>
              <a:t>     </a:t>
            </a:r>
            <a:endParaRPr lang="en-US" dirty="0" smtClean="0"/>
          </a:p>
          <a:p>
            <a:r>
              <a:rPr lang="en-US" b="1" i="1" dirty="0" smtClean="0"/>
              <a:t>                                            110116011</a:t>
            </a:r>
            <a:endParaRPr lang="en-US" b="1" i="1" dirty="0" smtClean="0"/>
          </a:p>
          <a:p>
            <a:endParaRPr lang="en-US" dirty="0"/>
          </a:p>
        </p:txBody>
      </p:sp>
      <p:sp>
        <p:nvSpPr>
          <p:cNvPr id="4" name="Slide Number Placeholder 3"/>
          <p:cNvSpPr>
            <a:spLocks noGrp="1"/>
          </p:cNvSpPr>
          <p:nvPr>
            <p:ph type="sldNum" sz="quarter" idx="12"/>
          </p:nvPr>
        </p:nvSpPr>
        <p:spPr/>
        <p:txBody>
          <a:bodyPr/>
          <a:lstStyle/>
          <a:p>
            <a:fld id="{48A4A1EE-4DA9-4ACA-96BB-B4650E7A2B0C}" type="slidenum">
              <a:rPr lang="en-US" smtClean="0"/>
              <a:pPr/>
              <a:t>42</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50938" y="617538"/>
            <a:ext cx="7793037" cy="990600"/>
          </a:xfrm>
        </p:spPr>
        <p:txBody>
          <a:bodyPr>
            <a:normAutofit fontScale="90000"/>
          </a:bodyPr>
          <a:lstStyle/>
          <a:p>
            <a:r>
              <a:rPr lang="en-US" sz="3200"/>
              <a:t>Comparison Between Time and Frequency Based Measurement</a:t>
            </a:r>
          </a:p>
        </p:txBody>
      </p:sp>
      <p:sp>
        <p:nvSpPr>
          <p:cNvPr id="9219" name="Rectangle 3"/>
          <p:cNvSpPr>
            <a:spLocks noGrp="1" noChangeArrowheads="1"/>
          </p:cNvSpPr>
          <p:nvPr>
            <p:ph sz="half" idx="1"/>
          </p:nvPr>
        </p:nvSpPr>
        <p:spPr>
          <a:xfrm>
            <a:off x="685800" y="1600200"/>
            <a:ext cx="3810000" cy="4495800"/>
          </a:xfrm>
        </p:spPr>
        <p:txBody>
          <a:bodyPr>
            <a:normAutofit lnSpcReduction="10000"/>
          </a:bodyPr>
          <a:lstStyle/>
          <a:p>
            <a:pPr>
              <a:lnSpc>
                <a:spcPct val="90000"/>
              </a:lnSpc>
              <a:buFont typeface="Wingdings" pitchFamily="2" charset="2"/>
              <a:buNone/>
            </a:pPr>
            <a:endParaRPr lang="en-US" sz="2000"/>
          </a:p>
          <a:p>
            <a:pPr>
              <a:lnSpc>
                <a:spcPct val="90000"/>
              </a:lnSpc>
              <a:buFont typeface="Wingdings" pitchFamily="2" charset="2"/>
              <a:buNone/>
            </a:pPr>
            <a:r>
              <a:rPr lang="en-US" sz="2000"/>
              <a:t>Time Based</a:t>
            </a:r>
          </a:p>
          <a:p>
            <a:pPr>
              <a:lnSpc>
                <a:spcPct val="90000"/>
              </a:lnSpc>
            </a:pPr>
            <a:r>
              <a:rPr lang="en-US" sz="2000"/>
              <a:t>The tachometer calculates speed by measuring the time interval between pulses</a:t>
            </a:r>
          </a:p>
          <a:p>
            <a:pPr>
              <a:lnSpc>
                <a:spcPct val="90000"/>
              </a:lnSpc>
            </a:pPr>
            <a:r>
              <a:rPr lang="en-US" sz="2000"/>
              <a:t>More accurate for low speed measurement</a:t>
            </a:r>
          </a:p>
          <a:p>
            <a:pPr>
              <a:lnSpc>
                <a:spcPct val="90000"/>
              </a:lnSpc>
            </a:pPr>
            <a:r>
              <a:rPr lang="en-US" sz="2000"/>
              <a:t>Time to take a  reading is dependant on the speed and increases with decrease in speed</a:t>
            </a:r>
          </a:p>
          <a:p>
            <a:pPr>
              <a:lnSpc>
                <a:spcPct val="90000"/>
              </a:lnSpc>
            </a:pPr>
            <a:r>
              <a:rPr lang="en-US" sz="2000"/>
              <a:t>The resolution of the tachometer is independent of the speed of the measurement</a:t>
            </a:r>
          </a:p>
        </p:txBody>
      </p:sp>
      <p:sp>
        <p:nvSpPr>
          <p:cNvPr id="9220" name="Rectangle 4"/>
          <p:cNvSpPr>
            <a:spLocks noGrp="1" noChangeArrowheads="1"/>
          </p:cNvSpPr>
          <p:nvPr>
            <p:ph sz="half" idx="2"/>
          </p:nvPr>
        </p:nvSpPr>
        <p:spPr>
          <a:xfrm>
            <a:off x="4648200" y="1600200"/>
            <a:ext cx="3810000" cy="4648200"/>
          </a:xfrm>
        </p:spPr>
        <p:txBody>
          <a:bodyPr>
            <a:normAutofit lnSpcReduction="10000"/>
          </a:bodyPr>
          <a:lstStyle/>
          <a:p>
            <a:pPr>
              <a:lnSpc>
                <a:spcPct val="90000"/>
              </a:lnSpc>
              <a:buFont typeface="Wingdings" pitchFamily="2" charset="2"/>
              <a:buNone/>
            </a:pPr>
            <a:endParaRPr lang="en-US" sz="2000"/>
          </a:p>
          <a:p>
            <a:pPr>
              <a:lnSpc>
                <a:spcPct val="90000"/>
              </a:lnSpc>
              <a:buFont typeface="Wingdings" pitchFamily="2" charset="2"/>
              <a:buNone/>
            </a:pPr>
            <a:r>
              <a:rPr lang="en-US" sz="2000"/>
              <a:t>Frequency based</a:t>
            </a:r>
          </a:p>
          <a:p>
            <a:pPr>
              <a:lnSpc>
                <a:spcPct val="90000"/>
              </a:lnSpc>
            </a:pPr>
            <a:r>
              <a:rPr lang="en-US" sz="2000"/>
              <a:t>The tachometer calculates speed by measuring the frequency of pulses</a:t>
            </a:r>
          </a:p>
          <a:p>
            <a:pPr>
              <a:lnSpc>
                <a:spcPct val="90000"/>
              </a:lnSpc>
            </a:pPr>
            <a:r>
              <a:rPr lang="en-US" sz="2000"/>
              <a:t>More accurate for high speed measurement</a:t>
            </a:r>
          </a:p>
          <a:p>
            <a:pPr>
              <a:lnSpc>
                <a:spcPct val="90000"/>
              </a:lnSpc>
            </a:pPr>
            <a:r>
              <a:rPr lang="en-US" sz="2000"/>
              <a:t>Time to take a reading is independent of speed of rotation</a:t>
            </a:r>
          </a:p>
          <a:p>
            <a:pPr>
              <a:lnSpc>
                <a:spcPct val="90000"/>
              </a:lnSpc>
              <a:buFont typeface="Wingdings" pitchFamily="2" charset="2"/>
              <a:buNone/>
            </a:pPr>
            <a:endParaRPr lang="en-US" sz="2000"/>
          </a:p>
          <a:p>
            <a:pPr>
              <a:lnSpc>
                <a:spcPct val="90000"/>
              </a:lnSpc>
            </a:pPr>
            <a:r>
              <a:rPr lang="en-US" sz="2000"/>
              <a:t>The resolution of the tachometer depends on the speed of the rotating shaft</a:t>
            </a:r>
          </a:p>
        </p:txBody>
      </p:sp>
      <p:sp>
        <p:nvSpPr>
          <p:cNvPr id="6" name="Slide Number Placeholder 6"/>
          <p:cNvSpPr>
            <a:spLocks noGrp="1"/>
          </p:cNvSpPr>
          <p:nvPr>
            <p:ph type="sldNum" sz="quarter" idx="12"/>
          </p:nvPr>
        </p:nvSpPr>
        <p:spPr/>
        <p:txBody>
          <a:bodyPr/>
          <a:lstStyle/>
          <a:p>
            <a:fld id="{4BBF867E-A0BB-43B5-9497-CFB2283B51B5}" type="slidenum">
              <a:rPr lang="en-US"/>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t>Comparison Between Analog and Digital Tachometers</a:t>
            </a:r>
          </a:p>
        </p:txBody>
      </p:sp>
      <p:sp>
        <p:nvSpPr>
          <p:cNvPr id="25603" name="Rectangle 3"/>
          <p:cNvSpPr>
            <a:spLocks noGrp="1" noChangeArrowheads="1"/>
          </p:cNvSpPr>
          <p:nvPr>
            <p:ph sz="half" idx="1"/>
          </p:nvPr>
        </p:nvSpPr>
        <p:spPr/>
        <p:txBody>
          <a:bodyPr/>
          <a:lstStyle/>
          <a:p>
            <a:pPr>
              <a:buFont typeface="Wingdings" pitchFamily="2" charset="2"/>
              <a:buNone/>
            </a:pPr>
            <a:r>
              <a:rPr lang="en-US"/>
              <a:t>Analog Tachometer</a:t>
            </a:r>
          </a:p>
          <a:p>
            <a:r>
              <a:rPr lang="en-US"/>
              <a:t>Has a needle and dial type of interface</a:t>
            </a:r>
          </a:p>
          <a:p>
            <a:r>
              <a:rPr lang="en-US"/>
              <a:t>No provision for storage of readings</a:t>
            </a:r>
          </a:p>
          <a:p>
            <a:r>
              <a:rPr lang="en-US"/>
              <a:t>Cannot compute average, deviation, etc</a:t>
            </a:r>
          </a:p>
        </p:txBody>
      </p:sp>
      <p:sp>
        <p:nvSpPr>
          <p:cNvPr id="25604" name="Rectangle 4"/>
          <p:cNvSpPr>
            <a:spLocks noGrp="1" noChangeArrowheads="1"/>
          </p:cNvSpPr>
          <p:nvPr>
            <p:ph sz="half" idx="2"/>
          </p:nvPr>
        </p:nvSpPr>
        <p:spPr/>
        <p:txBody>
          <a:bodyPr/>
          <a:lstStyle/>
          <a:p>
            <a:pPr>
              <a:buFont typeface="Wingdings" pitchFamily="2" charset="2"/>
              <a:buNone/>
            </a:pPr>
            <a:r>
              <a:rPr lang="en-US"/>
              <a:t>Digital Tachometer</a:t>
            </a:r>
          </a:p>
          <a:p>
            <a:r>
              <a:rPr lang="en-US"/>
              <a:t>Has a LCD or LED readout</a:t>
            </a:r>
          </a:p>
          <a:p>
            <a:r>
              <a:rPr lang="en-US"/>
              <a:t>Memory is provided for storage</a:t>
            </a:r>
          </a:p>
          <a:p>
            <a:r>
              <a:rPr lang="en-US"/>
              <a:t>Can perform statistical functions like averaging, etc</a:t>
            </a:r>
          </a:p>
        </p:txBody>
      </p:sp>
      <p:sp>
        <p:nvSpPr>
          <p:cNvPr id="6" name="Slide Number Placeholder 6"/>
          <p:cNvSpPr>
            <a:spLocks noGrp="1"/>
          </p:cNvSpPr>
          <p:nvPr>
            <p:ph type="sldNum" sz="quarter" idx="12"/>
          </p:nvPr>
        </p:nvSpPr>
        <p:spPr/>
        <p:txBody>
          <a:bodyPr/>
          <a:lstStyle/>
          <a:p>
            <a:fld id="{AF9ADE8E-5FE1-40DB-AF9D-4641726C2C24}" type="slidenum">
              <a:rPr lang="en-US"/>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50938" y="617538"/>
            <a:ext cx="7793037" cy="990600"/>
          </a:xfrm>
        </p:spPr>
        <p:txBody>
          <a:bodyPr>
            <a:normAutofit fontScale="90000"/>
          </a:bodyPr>
          <a:lstStyle/>
          <a:p>
            <a:r>
              <a:rPr lang="en-US" sz="3200"/>
              <a:t>Comparison Between Contact and Non Contact Tachometers</a:t>
            </a:r>
          </a:p>
        </p:txBody>
      </p:sp>
      <p:sp>
        <p:nvSpPr>
          <p:cNvPr id="7171" name="Rectangle 3"/>
          <p:cNvSpPr>
            <a:spLocks noGrp="1" noChangeArrowheads="1"/>
          </p:cNvSpPr>
          <p:nvPr>
            <p:ph sz="half" idx="1"/>
          </p:nvPr>
        </p:nvSpPr>
        <p:spPr>
          <a:xfrm>
            <a:off x="685800" y="1600200"/>
            <a:ext cx="3810000" cy="4495800"/>
          </a:xfrm>
        </p:spPr>
        <p:txBody>
          <a:bodyPr/>
          <a:lstStyle/>
          <a:p>
            <a:pPr>
              <a:buFont typeface="Wingdings" pitchFamily="2" charset="2"/>
              <a:buNone/>
            </a:pPr>
            <a:endParaRPr lang="en-US" sz="2000" dirty="0"/>
          </a:p>
          <a:p>
            <a:pPr>
              <a:buFont typeface="Wingdings" pitchFamily="2" charset="2"/>
              <a:buNone/>
            </a:pPr>
            <a:r>
              <a:rPr lang="en-US" sz="2000" dirty="0"/>
              <a:t>Contact Type</a:t>
            </a:r>
          </a:p>
          <a:p>
            <a:r>
              <a:rPr lang="en-US" sz="2000" dirty="0"/>
              <a:t>The tachometer has to be in physical contact with the rotating shaft</a:t>
            </a:r>
          </a:p>
          <a:p>
            <a:endParaRPr lang="en-US" sz="2000" dirty="0"/>
          </a:p>
          <a:p>
            <a:r>
              <a:rPr lang="en-US" sz="2000" dirty="0"/>
              <a:t>Preferred where the tachometer is generally fixed to the machine</a:t>
            </a:r>
          </a:p>
          <a:p>
            <a:r>
              <a:rPr lang="en-US" sz="2000" dirty="0"/>
              <a:t>Generally, optical encoder / magnetic sensor is attached to shaft of tachometer</a:t>
            </a:r>
          </a:p>
        </p:txBody>
      </p:sp>
      <p:sp>
        <p:nvSpPr>
          <p:cNvPr id="7172" name="Rectangle 4"/>
          <p:cNvSpPr>
            <a:spLocks noGrp="1" noChangeArrowheads="1"/>
          </p:cNvSpPr>
          <p:nvPr>
            <p:ph sz="half" idx="2"/>
          </p:nvPr>
        </p:nvSpPr>
        <p:spPr>
          <a:xfrm>
            <a:off x="4648200" y="1600200"/>
            <a:ext cx="3810000" cy="4648200"/>
          </a:xfrm>
        </p:spPr>
        <p:txBody>
          <a:bodyPr/>
          <a:lstStyle/>
          <a:p>
            <a:pPr>
              <a:buFont typeface="Wingdings" pitchFamily="2" charset="2"/>
              <a:buNone/>
            </a:pPr>
            <a:endParaRPr lang="en-US" sz="2000" dirty="0"/>
          </a:p>
          <a:p>
            <a:pPr>
              <a:buFont typeface="Wingdings" pitchFamily="2" charset="2"/>
              <a:buNone/>
            </a:pPr>
            <a:r>
              <a:rPr lang="en-US" sz="2000" dirty="0"/>
              <a:t>Non</a:t>
            </a:r>
            <a:r>
              <a:rPr lang="en-US" sz="2400" dirty="0"/>
              <a:t> </a:t>
            </a:r>
            <a:r>
              <a:rPr lang="en-US" sz="2000" dirty="0"/>
              <a:t>Contact</a:t>
            </a:r>
            <a:r>
              <a:rPr lang="en-US" sz="2400" dirty="0"/>
              <a:t> </a:t>
            </a:r>
            <a:r>
              <a:rPr lang="en-US" sz="2000" dirty="0"/>
              <a:t>Type</a:t>
            </a:r>
          </a:p>
          <a:p>
            <a:r>
              <a:rPr lang="en-US" sz="2000" dirty="0"/>
              <a:t>The tachometer does not need to be in physical contact with the rotating shaft</a:t>
            </a:r>
          </a:p>
          <a:p>
            <a:r>
              <a:rPr lang="en-US" sz="2000" dirty="0"/>
              <a:t>Preferred where the tachometer needs to be mobile</a:t>
            </a:r>
          </a:p>
          <a:p>
            <a:r>
              <a:rPr lang="en-US" sz="2000" dirty="0"/>
              <a:t>Generally, laser is used or an optical disk id attached to rotating shaft and read by a IR beam or laser</a:t>
            </a:r>
          </a:p>
        </p:txBody>
      </p:sp>
      <p:sp>
        <p:nvSpPr>
          <p:cNvPr id="6" name="Slide Number Placeholder 6"/>
          <p:cNvSpPr>
            <a:spLocks noGrp="1"/>
          </p:cNvSpPr>
          <p:nvPr>
            <p:ph type="sldNum" sz="quarter" idx="12"/>
          </p:nvPr>
        </p:nvSpPr>
        <p:spPr/>
        <p:txBody>
          <a:bodyPr/>
          <a:lstStyle/>
          <a:p>
            <a:fld id="{FBA9138D-0A87-4413-ABAF-7D684054D923}" type="slidenum">
              <a:rPr lang="en-US"/>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en-US"/>
              <a:t>How To Choose a Tachometer?</a:t>
            </a:r>
          </a:p>
        </p:txBody>
      </p:sp>
      <p:sp>
        <p:nvSpPr>
          <p:cNvPr id="29699" name="Rectangle 3"/>
          <p:cNvSpPr>
            <a:spLocks noGrp="1" noChangeArrowheads="1"/>
          </p:cNvSpPr>
          <p:nvPr>
            <p:ph idx="1"/>
          </p:nvPr>
        </p:nvSpPr>
        <p:spPr/>
        <p:txBody>
          <a:bodyPr/>
          <a:lstStyle/>
          <a:p>
            <a:r>
              <a:rPr lang="en-US" sz="2800"/>
              <a:t>Accuracy</a:t>
            </a:r>
          </a:p>
          <a:p>
            <a:r>
              <a:rPr lang="en-US" sz="2800"/>
              <a:t>Precision</a:t>
            </a:r>
          </a:p>
          <a:p>
            <a:r>
              <a:rPr lang="en-US" sz="2800"/>
              <a:t>Range</a:t>
            </a:r>
          </a:p>
          <a:p>
            <a:r>
              <a:rPr lang="en-US" sz="2800"/>
              <a:t>Acquisition Time</a:t>
            </a:r>
          </a:p>
          <a:p>
            <a:r>
              <a:rPr lang="en-US" sz="2800"/>
              <a:t>Contact type / Non Contact type</a:t>
            </a:r>
          </a:p>
          <a:p>
            <a:r>
              <a:rPr lang="en-US" sz="2800"/>
              <a:t>Portable / Fixed</a:t>
            </a:r>
          </a:p>
          <a:p>
            <a:r>
              <a:rPr lang="en-US" sz="2800"/>
              <a:t>Digital / Analog</a:t>
            </a:r>
          </a:p>
          <a:p>
            <a:r>
              <a:rPr lang="en-US" sz="2800"/>
              <a:t>Cost</a:t>
            </a:r>
          </a:p>
        </p:txBody>
      </p:sp>
      <p:sp>
        <p:nvSpPr>
          <p:cNvPr id="5" name="Slide Number Placeholder 5"/>
          <p:cNvSpPr>
            <a:spLocks noGrp="1"/>
          </p:cNvSpPr>
          <p:nvPr>
            <p:ph type="sldNum" sz="quarter" idx="12"/>
          </p:nvPr>
        </p:nvSpPr>
        <p:spPr/>
        <p:txBody>
          <a:bodyPr/>
          <a:lstStyle/>
          <a:p>
            <a:fld id="{001EE8F1-A69D-4B6D-812D-4092CD757502}" type="slidenum">
              <a:rPr lang="en-US"/>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endParaRPr lang="en-US" dirty="0"/>
          </a:p>
        </p:txBody>
      </p:sp>
      <p:sp>
        <p:nvSpPr>
          <p:cNvPr id="4099" name="Rectangle 3"/>
          <p:cNvSpPr>
            <a:spLocks noGrp="1" noChangeArrowheads="1"/>
          </p:cNvSpPr>
          <p:nvPr>
            <p:ph idx="1"/>
          </p:nvPr>
        </p:nvSpPr>
        <p:spPr>
          <a:xfrm>
            <a:off x="457200" y="762000"/>
            <a:ext cx="8229600" cy="5562600"/>
          </a:xfrm>
        </p:spPr>
        <p:txBody>
          <a:bodyPr>
            <a:normAutofit lnSpcReduction="10000"/>
          </a:bodyPr>
          <a:lstStyle/>
          <a:p>
            <a:r>
              <a:rPr lang="en-US" sz="2800" dirty="0" smtClean="0"/>
              <a:t>Classification of tachometers:</a:t>
            </a:r>
          </a:p>
          <a:p>
            <a:pPr lvl="1">
              <a:buFont typeface="Arial" pitchFamily="34" charset="0"/>
              <a:buChar char="•"/>
            </a:pPr>
            <a:r>
              <a:rPr lang="en-US" dirty="0" smtClean="0"/>
              <a:t>Mechanical Tachometers</a:t>
            </a:r>
          </a:p>
          <a:p>
            <a:pPr lvl="2">
              <a:buFont typeface="Arial" pitchFamily="34" charset="0"/>
              <a:buChar char="•"/>
            </a:pPr>
            <a:r>
              <a:rPr lang="en-US" dirty="0" smtClean="0"/>
              <a:t>Revolution counter</a:t>
            </a:r>
          </a:p>
          <a:p>
            <a:pPr lvl="2">
              <a:buFont typeface="Arial" pitchFamily="34" charset="0"/>
              <a:buChar char="•"/>
            </a:pPr>
            <a:r>
              <a:rPr lang="en-US" dirty="0" smtClean="0"/>
              <a:t>Hand speed indicator</a:t>
            </a:r>
          </a:p>
          <a:p>
            <a:pPr lvl="2">
              <a:buFont typeface="Arial" pitchFamily="34" charset="0"/>
              <a:buChar char="•"/>
            </a:pPr>
            <a:r>
              <a:rPr lang="en-US" dirty="0" err="1" smtClean="0"/>
              <a:t>Tachoscope</a:t>
            </a:r>
            <a:endParaRPr lang="en-US" dirty="0" smtClean="0"/>
          </a:p>
          <a:p>
            <a:pPr lvl="2">
              <a:buFont typeface="Arial" pitchFamily="34" charset="0"/>
              <a:buChar char="•"/>
            </a:pPr>
            <a:r>
              <a:rPr lang="en-US" dirty="0" smtClean="0"/>
              <a:t>Centrifugal tachometer</a:t>
            </a:r>
          </a:p>
          <a:p>
            <a:pPr lvl="2">
              <a:buFont typeface="Arial" pitchFamily="34" charset="0"/>
              <a:buChar char="•"/>
            </a:pPr>
            <a:r>
              <a:rPr lang="en-US" dirty="0" smtClean="0"/>
              <a:t>Resonance (vibrating read) tachometer</a:t>
            </a:r>
          </a:p>
          <a:p>
            <a:pPr lvl="1">
              <a:buFont typeface="Arial" pitchFamily="34" charset="0"/>
              <a:buChar char="•"/>
            </a:pPr>
            <a:r>
              <a:rPr lang="en-US" dirty="0"/>
              <a:t>Electrical </a:t>
            </a:r>
            <a:r>
              <a:rPr lang="en-US" dirty="0" smtClean="0"/>
              <a:t>Tachometers</a:t>
            </a:r>
          </a:p>
          <a:p>
            <a:pPr lvl="2">
              <a:buFont typeface="Arial" pitchFamily="34" charset="0"/>
              <a:buChar char="•"/>
            </a:pPr>
            <a:r>
              <a:rPr lang="en-US" dirty="0" smtClean="0"/>
              <a:t>Eddy current or drag cup tachometer</a:t>
            </a:r>
          </a:p>
          <a:p>
            <a:pPr lvl="2">
              <a:buFont typeface="Arial" pitchFamily="34" charset="0"/>
              <a:buChar char="•"/>
            </a:pPr>
            <a:r>
              <a:rPr lang="en-US" dirty="0" err="1" smtClean="0"/>
              <a:t>Tachogenerator</a:t>
            </a:r>
            <a:r>
              <a:rPr lang="en-US" dirty="0"/>
              <a:t> </a:t>
            </a:r>
            <a:r>
              <a:rPr lang="en-US" dirty="0" smtClean="0"/>
              <a:t>(DC and AC)</a:t>
            </a:r>
          </a:p>
          <a:p>
            <a:pPr lvl="1">
              <a:buFont typeface="Arial" pitchFamily="34" charset="0"/>
              <a:buChar char="•"/>
            </a:pPr>
            <a:r>
              <a:rPr lang="en-US" dirty="0" smtClean="0"/>
              <a:t>Contactless </a:t>
            </a:r>
            <a:r>
              <a:rPr lang="en-US" dirty="0"/>
              <a:t>electrical </a:t>
            </a:r>
            <a:r>
              <a:rPr lang="en-US" dirty="0" smtClean="0"/>
              <a:t>Tachometers</a:t>
            </a:r>
          </a:p>
          <a:p>
            <a:pPr lvl="2">
              <a:buFont typeface="Arial" pitchFamily="34" charset="0"/>
              <a:buChar char="•"/>
            </a:pPr>
            <a:r>
              <a:rPr lang="en-US" dirty="0" smtClean="0"/>
              <a:t>Magnetic pickup tachometer</a:t>
            </a:r>
          </a:p>
          <a:p>
            <a:pPr lvl="2">
              <a:buFont typeface="Arial" pitchFamily="34" charset="0"/>
              <a:buChar char="•"/>
            </a:pPr>
            <a:r>
              <a:rPr lang="en-US" dirty="0" smtClean="0"/>
              <a:t>Photo-electric tachometer</a:t>
            </a:r>
          </a:p>
          <a:p>
            <a:pPr lvl="2">
              <a:buFont typeface="Arial" pitchFamily="34" charset="0"/>
              <a:buChar char="•"/>
            </a:pPr>
            <a:r>
              <a:rPr lang="en-US" dirty="0"/>
              <a:t>S</a:t>
            </a:r>
            <a:r>
              <a:rPr lang="en-US" dirty="0" smtClean="0"/>
              <a:t>troboscope</a:t>
            </a:r>
          </a:p>
        </p:txBody>
      </p:sp>
      <p:sp>
        <p:nvSpPr>
          <p:cNvPr id="5" name="Slide Number Placeholder 5"/>
          <p:cNvSpPr>
            <a:spLocks noGrp="1"/>
          </p:cNvSpPr>
          <p:nvPr>
            <p:ph type="sldNum" sz="quarter" idx="12"/>
          </p:nvPr>
        </p:nvSpPr>
        <p:spPr/>
        <p:txBody>
          <a:bodyPr/>
          <a:lstStyle/>
          <a:p>
            <a:fld id="{0AD6983E-DF6E-4C4A-8983-877508C581DE}" type="slidenum">
              <a:rPr lang="en-US"/>
              <a:pPr/>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532</TotalTime>
  <Words>1895</Words>
  <Application>Microsoft Office PowerPoint</Application>
  <PresentationFormat>On-screen Show (4:3)</PresentationFormat>
  <Paragraphs>241</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Apex</vt:lpstr>
      <vt:lpstr>Speed Measurement Tachometer</vt:lpstr>
      <vt:lpstr>Tachometer:</vt:lpstr>
      <vt:lpstr>What Are the Different Types of Tachometers?</vt:lpstr>
      <vt:lpstr>DIFFERENCES  </vt:lpstr>
      <vt:lpstr>Comparison Between Time and Frequency Based Measurement</vt:lpstr>
      <vt:lpstr>Comparison Between Analog and Digital Tachometers</vt:lpstr>
      <vt:lpstr>Comparison Between Contact and Non Contact Tachometers</vt:lpstr>
      <vt:lpstr>How To Choose a Tachometer?</vt:lpstr>
      <vt:lpstr>Slide 9</vt:lpstr>
      <vt:lpstr>Mechanical Tachometers </vt:lpstr>
      <vt:lpstr>Revolution counter</vt:lpstr>
      <vt:lpstr>Revolution counter</vt:lpstr>
      <vt:lpstr>Hand speed indicator </vt:lpstr>
      <vt:lpstr>Hand speed indicator </vt:lpstr>
      <vt:lpstr>Tachoscope </vt:lpstr>
      <vt:lpstr>Tachoscope</vt:lpstr>
      <vt:lpstr>Tachoscope</vt:lpstr>
      <vt:lpstr>Centrifugal tachometer </vt:lpstr>
      <vt:lpstr>Centrifugal tachometer</vt:lpstr>
      <vt:lpstr>Resonance (vibrating read) tachometer</vt:lpstr>
      <vt:lpstr>Resonance (vibrating read) tachometer</vt:lpstr>
      <vt:lpstr>LIMITATIONS OF MECHANICAL TACHOMETERS</vt:lpstr>
      <vt:lpstr>Electrical Tachometers </vt:lpstr>
      <vt:lpstr>Eddy current or drag cup tachometer</vt:lpstr>
      <vt:lpstr>Slide 25</vt:lpstr>
      <vt:lpstr>Eddy current or drag cup tachometer</vt:lpstr>
      <vt:lpstr>Slide 27</vt:lpstr>
      <vt:lpstr>D.C. Tachogenerator</vt:lpstr>
      <vt:lpstr>D.C. Tachogenerator</vt:lpstr>
      <vt:lpstr>A.C. Tachogenerator</vt:lpstr>
      <vt:lpstr>A.C. Tachogenerator</vt:lpstr>
      <vt:lpstr>Contactless electrical Tachometers </vt:lpstr>
      <vt:lpstr>Magnetic pickup tachometer</vt:lpstr>
      <vt:lpstr>Magnetic pickup tachometer</vt:lpstr>
      <vt:lpstr>Pickup tachometer</vt:lpstr>
      <vt:lpstr>Pickup tachometer</vt:lpstr>
      <vt:lpstr>Photo-electric tachometer </vt:lpstr>
      <vt:lpstr>Photo-electric tachometer</vt:lpstr>
      <vt:lpstr>Photo-electric tachometer</vt:lpstr>
      <vt:lpstr>Stroboscope</vt:lpstr>
      <vt:lpstr>Stroboscope</vt:lpstr>
      <vt:lpstr>CONCLUSION:</vt:lpstr>
    </vt:vector>
  </TitlesOfParts>
  <Company>CSOIS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Tachometers – An Overview</dc:title>
  <dc:creator>CSOIS</dc:creator>
  <cp:lastModifiedBy>HOME</cp:lastModifiedBy>
  <cp:revision>53</cp:revision>
  <dcterms:created xsi:type="dcterms:W3CDTF">2004-03-04T00:40:27Z</dcterms:created>
  <dcterms:modified xsi:type="dcterms:W3CDTF">2017-09-20T05:00:58Z</dcterms:modified>
</cp:coreProperties>
</file>